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2" r:id="rId6"/>
    <p:sldId id="406" r:id="rId7"/>
    <p:sldId id="516" r:id="rId8"/>
    <p:sldId id="518" r:id="rId9"/>
    <p:sldId id="520" r:id="rId10"/>
    <p:sldId id="521" r:id="rId11"/>
    <p:sldId id="514" r:id="rId12"/>
    <p:sldId id="946" r:id="rId13"/>
    <p:sldId id="276" r:id="rId14"/>
    <p:sldId id="527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D1FF"/>
    <a:srgbClr val="D6EDFF"/>
    <a:srgbClr val="003865"/>
    <a:srgbClr val="78BE21"/>
    <a:srgbClr val="000000"/>
    <a:srgbClr val="E8E8E8"/>
    <a:srgbClr val="0D0D0D"/>
    <a:srgbClr val="B20738"/>
    <a:srgbClr val="00A3E2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 autoAdjust="0"/>
    <p:restoredTop sz="94793" autoAdjust="0"/>
  </p:normalViewPr>
  <p:slideViewPr>
    <p:cSldViewPr snapToGrid="0">
      <p:cViewPr varScale="1">
        <p:scale>
          <a:sx n="75" d="100"/>
          <a:sy n="75" d="100"/>
        </p:scale>
        <p:origin x="109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77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Calibri" panose="020F0502020204030204" pitchFamily="34" charset="0"/>
              </a:rPr>
              <a:t>12/5/2023</a:t>
            </a:fld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1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4092602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E78A05-376E-437F-A047-D02188F506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25" y="1869228"/>
            <a:ext cx="5108858" cy="70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  <a:noFill/>
        </p:spPr>
        <p:txBody>
          <a:bodyPr lIns="91440" tIns="45720" rIns="91440" bIns="4572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6" y="6356350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, Imag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91AA0-3BA7-4036-A3DA-317C6C4FFA29}" type="datetime1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6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, Image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, Imag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, Image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Vertic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2139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78C81C-38CA-4D22-9B63-324111B493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645813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4B3DD3E-4071-4513-9DAD-DBBE02E05F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484428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3327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3E6E0CE-BDC5-4A27-A3F6-F46D21F7DFC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323043" y="2002884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56683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55F61E2-2EE6-4C2E-9E57-37997A4DF6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157917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9921214-0833-4B73-BEEC-FC86E7FF78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82218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5B35329-7A36-4EF4-A793-2D020420E2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06519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9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38036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/>
          </p:cNvSpPr>
          <p:nvPr userDrawn="1"/>
        </p:nvSpPr>
        <p:spPr bwMode="ltGray">
          <a:xfrm>
            <a:off x="0" y="4092604"/>
            <a:ext cx="12192000" cy="129518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Title 2"/>
          <p:cNvSpPr>
            <a:spLocks noGrp="1"/>
          </p:cNvSpPr>
          <p:nvPr>
            <p:ph type="ctrTitle" hasCustomPrompt="1"/>
          </p:nvPr>
        </p:nvSpPr>
        <p:spPr bwMode="black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B45FDA2-0F00-4B21-B708-C9536967F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3622" y="1320733"/>
            <a:ext cx="3214279" cy="17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167477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393936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97855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73242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36052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74249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49636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7374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or Objects (10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 bwMode="gray">
          <a:xfrm>
            <a:off x="301038" y="1600201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27" hasCustomPrompt="1"/>
          </p:nvPr>
        </p:nvSpPr>
        <p:spPr bwMode="gray">
          <a:xfrm>
            <a:off x="2676908" y="1600200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6" name="Content Placeholder 5"/>
          <p:cNvSpPr>
            <a:spLocks noGrp="1"/>
          </p:cNvSpPr>
          <p:nvPr>
            <p:ph sz="half" idx="28" hasCustomPrompt="1"/>
          </p:nvPr>
        </p:nvSpPr>
        <p:spPr bwMode="gray">
          <a:xfrm>
            <a:off x="5061185" y="1600202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half" idx="29" hasCustomPrompt="1"/>
          </p:nvPr>
        </p:nvSpPr>
        <p:spPr bwMode="gray">
          <a:xfrm>
            <a:off x="7450666" y="1600200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39" name="Content Placeholder 7"/>
          <p:cNvSpPr>
            <a:spLocks noGrp="1"/>
          </p:cNvSpPr>
          <p:nvPr>
            <p:ph sz="half" idx="30" hasCustomPrompt="1"/>
          </p:nvPr>
        </p:nvSpPr>
        <p:spPr bwMode="gray">
          <a:xfrm>
            <a:off x="9809451" y="1600199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half" idx="31" hasCustomPrompt="1"/>
          </p:nvPr>
        </p:nvSpPr>
        <p:spPr bwMode="gray">
          <a:xfrm>
            <a:off x="295833" y="4000500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half" idx="32" hasCustomPrompt="1"/>
          </p:nvPr>
        </p:nvSpPr>
        <p:spPr bwMode="gray">
          <a:xfrm>
            <a:off x="2671704" y="4000499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half" idx="33" hasCustomPrompt="1"/>
          </p:nvPr>
        </p:nvSpPr>
        <p:spPr bwMode="gray">
          <a:xfrm>
            <a:off x="5055980" y="4000501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half" idx="34" hasCustomPrompt="1"/>
          </p:nvPr>
        </p:nvSpPr>
        <p:spPr bwMode="gray">
          <a:xfrm>
            <a:off x="7445462" y="4000499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half" idx="35" hasCustomPrompt="1"/>
          </p:nvPr>
        </p:nvSpPr>
        <p:spPr bwMode="gray">
          <a:xfrm>
            <a:off x="9804246" y="4000498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 dirty="0"/>
              <a:t>Click icon to add object</a:t>
            </a:r>
          </a:p>
        </p:txBody>
      </p:sp>
      <p:sp>
        <p:nvSpPr>
          <p:cNvPr id="20" name="Date Placeholder 1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1815FB38-58F3-410A-8DA4-4B706967601F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21" name="Footer Placeholder 1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22" name="Slide Number Placeholder 1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Rectangle 16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7733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rgbClr val="003865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Dark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1"/>
            <a:ext cx="12192000" cy="1219200"/>
          </a:xfrm>
          <a:prstGeom prst="rect">
            <a:avLst/>
          </a:prstGeom>
          <a:solidFill>
            <a:srgbClr val="0D0D0D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Green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78BE2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/>
          </p:cNvSpPr>
          <p:nvPr userDrawn="1"/>
        </p:nvSpPr>
        <p:spPr bwMode="black"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3477837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041204"/>
            <a:ext cx="10515600" cy="10971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5766153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1D9655-2115-4CA6-8452-DF11B4C9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1" y="5954811"/>
            <a:ext cx="3280247" cy="45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379767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Horizont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Vertic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9" y="3771871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648725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Horizont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Vertic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38200" y="1365203"/>
            <a:ext cx="10515600" cy="15671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064751064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Horizont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Vertic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Blue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57571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 txBox="1">
            <a:spLocks/>
          </p:cNvSpPr>
          <p:nvPr userDrawn="1"/>
        </p:nvSpPr>
        <p:spPr bwMode="black">
          <a:xfrm>
            <a:off x="0" y="4188561"/>
            <a:ext cx="12192000" cy="11992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188564"/>
            <a:ext cx="11658600" cy="1199223"/>
          </a:xfrm>
          <a:noFill/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644884"/>
            <a:ext cx="10515600" cy="711464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A5A178-8D99-41F6-B788-3970B1F052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82" y="567049"/>
            <a:ext cx="3249701" cy="4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, Tablet, Phon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 bwMode="gray">
          <a:xfrm>
            <a:off x="513807" y="300788"/>
            <a:ext cx="11412844" cy="6506515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68188" y="4352926"/>
            <a:ext cx="894231" cy="157050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95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93577" y="3413074"/>
            <a:ext cx="1848970" cy="2458337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3"/>
            <a:ext cx="6298572" cy="336913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6FB33B-BCEE-4E25-B97B-A564B0E1024B}" type="datetime1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tx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367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6449201A-9881-4BD5-9EDB-134148F79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B050E54-664D-466A-8DB7-324C516C8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06A78E-2FCE-427D-98A4-31316D7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Teal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28F32915-284F-4F48-8220-F8136AD1F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978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add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53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Teal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71113A8F-A3E6-4773-A564-980D4D0C4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add quote.”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8B1812-DAFE-4A6A-B301-7770908A2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3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C1F7E9D-0503-4BE4-8143-B788D4726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3305909" y="633187"/>
            <a:ext cx="5580183" cy="80875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562BBE-B5B7-42B5-8ABD-CE74CD647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8113" y="1755775"/>
            <a:ext cx="9434512" cy="4151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8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5-Up with Icons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A5D6346A-285F-46E0-9AAB-F8F29A1C2BC6}"/>
              </a:ext>
            </a:extLst>
          </p:cNvPr>
          <p:cNvSpPr/>
          <p:nvPr userDrawn="1"/>
        </p:nvSpPr>
        <p:spPr bwMode="black">
          <a:xfrm>
            <a:off x="4060951" y="0"/>
            <a:ext cx="4063999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4325757" y="363682"/>
            <a:ext cx="3531339" cy="2809009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B1D6FB0-3CFA-4F98-9E32-13372A146E50}"/>
              </a:ext>
            </a:extLst>
          </p:cNvPr>
          <p:cNvSpPr/>
          <p:nvPr userDrawn="1"/>
        </p:nvSpPr>
        <p:spPr>
          <a:xfrm>
            <a:off x="-3048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91253B02-FE9E-42BD-9273-EB07447C42F2}"/>
              </a:ext>
            </a:extLst>
          </p:cNvPr>
          <p:cNvSpPr/>
          <p:nvPr userDrawn="1"/>
        </p:nvSpPr>
        <p:spPr>
          <a:xfrm>
            <a:off x="8124953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A95525E-0F0F-42A1-814D-8A0F5F6C9504}"/>
              </a:ext>
            </a:extLst>
          </p:cNvPr>
          <p:cNvSpPr/>
          <p:nvPr userDrawn="1"/>
        </p:nvSpPr>
        <p:spPr>
          <a:xfrm>
            <a:off x="0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2F620B4-FC61-4BCB-BFAB-5DAE7EDBC3A1}"/>
              </a:ext>
            </a:extLst>
          </p:cNvPr>
          <p:cNvSpPr/>
          <p:nvPr userDrawn="1"/>
        </p:nvSpPr>
        <p:spPr>
          <a:xfrm>
            <a:off x="4063999" y="342900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D8EBE3F-0971-43E7-9934-99422D606481}"/>
              </a:ext>
            </a:extLst>
          </p:cNvPr>
          <p:cNvSpPr/>
          <p:nvPr userDrawn="1"/>
        </p:nvSpPr>
        <p:spPr>
          <a:xfrm>
            <a:off x="8128001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8DD7EF7-A01F-4BC7-80C9-B7ED221F63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65351" y="347961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Content Placeholder 9"/>
          <p:cNvSpPr>
            <a:spLocks noGrp="1"/>
          </p:cNvSpPr>
          <p:nvPr userDrawn="1">
            <p:ph idx="1" hasCustomPrompt="1"/>
          </p:nvPr>
        </p:nvSpPr>
        <p:spPr bwMode="gray">
          <a:xfrm>
            <a:off x="360218" y="1683143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D04436AB-D3A4-4BCB-A795-5F8437FE2E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9668035" y="293132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6F9304B1-6B55-4695-943B-30DD680AEE6A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gray">
          <a:xfrm>
            <a:off x="8462902" y="1628314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28D5B16-4425-46F4-9F63-B46F3602940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65351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AD263849-863B-4132-B6E1-C61464355379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360218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2CE6DAA4-2E97-4817-A549-1F198B25D7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610137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B029AC8-AE17-421E-A0F3-247B7315CD29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4405004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F2965326-2267-4131-8529-A5DD17D8D7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668035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69D189A1-22A5-49F4-835C-1A0417D045F6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gray">
          <a:xfrm>
            <a:off x="8462902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Slide Number Placeholder 18"/>
          <p:cNvSpPr>
            <a:spLocks noGrp="1"/>
          </p:cNvSpPr>
          <p:nvPr userDrawn="1"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4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9-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47D138E0-2756-4912-9525-2DF109D30567}"/>
              </a:ext>
            </a:extLst>
          </p:cNvPr>
          <p:cNvSpPr/>
          <p:nvPr userDrawn="1"/>
        </p:nvSpPr>
        <p:spPr>
          <a:xfrm>
            <a:off x="0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014F3C95-F0D6-41F7-AA29-3C6EE80AEAE4}"/>
              </a:ext>
            </a:extLst>
          </p:cNvPr>
          <p:cNvSpPr/>
          <p:nvPr userDrawn="1"/>
        </p:nvSpPr>
        <p:spPr>
          <a:xfrm>
            <a:off x="4062984" y="1335281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C748B337-33F7-40A1-88D8-CD2BA65D869E}"/>
              </a:ext>
            </a:extLst>
          </p:cNvPr>
          <p:cNvSpPr/>
          <p:nvPr userDrawn="1"/>
        </p:nvSpPr>
        <p:spPr>
          <a:xfrm>
            <a:off x="8125968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D5D8785B-E7B0-45E9-A241-DE133451585E}"/>
              </a:ext>
            </a:extLst>
          </p:cNvPr>
          <p:cNvSpPr/>
          <p:nvPr userDrawn="1"/>
        </p:nvSpPr>
        <p:spPr>
          <a:xfrm>
            <a:off x="0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1B929D3F-61AE-48F2-891C-9DFD75256C6D}"/>
              </a:ext>
            </a:extLst>
          </p:cNvPr>
          <p:cNvSpPr/>
          <p:nvPr userDrawn="1"/>
        </p:nvSpPr>
        <p:spPr>
          <a:xfrm>
            <a:off x="4062984" y="3176188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B7CC1275-0931-46C8-8F97-B088A9519B1D}"/>
              </a:ext>
            </a:extLst>
          </p:cNvPr>
          <p:cNvSpPr/>
          <p:nvPr userDrawn="1"/>
        </p:nvSpPr>
        <p:spPr>
          <a:xfrm>
            <a:off x="8125968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330A8418-CF1B-46A4-B5BE-AFE11C079F01}"/>
              </a:ext>
            </a:extLst>
          </p:cNvPr>
          <p:cNvSpPr/>
          <p:nvPr userDrawn="1"/>
        </p:nvSpPr>
        <p:spPr>
          <a:xfrm>
            <a:off x="0" y="5017094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719FCF12-F13A-4B9B-A958-B33602A70EC2}"/>
              </a:ext>
            </a:extLst>
          </p:cNvPr>
          <p:cNvSpPr/>
          <p:nvPr userDrawn="1"/>
        </p:nvSpPr>
        <p:spPr>
          <a:xfrm>
            <a:off x="4062984" y="5017093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2C994B8F-9B33-413F-9097-B33609846937}"/>
              </a:ext>
            </a:extLst>
          </p:cNvPr>
          <p:cNvSpPr/>
          <p:nvPr userDrawn="1"/>
        </p:nvSpPr>
        <p:spPr>
          <a:xfrm>
            <a:off x="8125968" y="5017093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01AB76E-7762-46CE-9516-D338BC43B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362" y="1588094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DF20C971-9987-4982-B10F-B0CC4C009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1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345C34D9-17B4-4613-B9BD-59F32690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066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A1AA7C28-B086-407F-8AF1-430176818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362" y="3447161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D76E17B9-0002-44B8-AF7E-8969D01E0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01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B3D2B886-4EAE-44EA-AE7C-F3ADDAF4FA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66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19">
            <a:extLst>
              <a:ext uri="{FF2B5EF4-FFF2-40B4-BE49-F238E27FC236}">
                <a16:creationId xmlns:a16="http://schemas.microsoft.com/office/drawing/2014/main" id="{2DDB0377-5DDF-4FE6-AC8F-55DC93331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62" y="5242666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FB77825-C8FD-42A1-8FA6-A3FE7450E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301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94D3609-5A57-469E-BBF2-662F0C435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66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91484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8B90B5-0ADD-4FAB-AAA7-60B10917D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3" y="-1"/>
            <a:ext cx="10876547" cy="6852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908884" y="2376739"/>
            <a:ext cx="2088682" cy="2098744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026A8F-5767-4C60-A899-B201C447297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838" y="452438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5A3E4B8-CACE-4AB4-A8FC-7AEF75EDA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561365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032A610F-10B9-4A8A-83D5-C97FF538D35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776001" y="450884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A34264D-D28C-49EA-828E-9A4D4603A2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251508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5663BA5-2702-4695-9A70-94EAAC5882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7253" y="3743578"/>
            <a:ext cx="2746375" cy="2612772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61365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775416" y="3742023"/>
            <a:ext cx="2746375" cy="2612773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251508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65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594624"/>
            <a:ext cx="10515600" cy="4582339"/>
          </a:xfrm>
          <a:noFill/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Shape&#10;&#10;Description automatically generated">
            <a:extLst>
              <a:ext uri="{FF2B5EF4-FFF2-40B4-BE49-F238E27FC236}">
                <a16:creationId xmlns:a16="http://schemas.microsoft.com/office/drawing/2014/main" id="{58A98041-598A-4B86-A4FE-CE64268EA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50440" y="401352"/>
            <a:ext cx="8467375" cy="5571533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433862" y="1550632"/>
            <a:ext cx="3268003" cy="3272972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57005" y="1344489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55802" y="2718639"/>
            <a:ext cx="2746375" cy="3300984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581072" y="401352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EA3296-E774-4946-8E91-E5BC0EDF7F5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742872" y="1788132"/>
            <a:ext cx="2811462" cy="3300014"/>
          </a:xfrm>
        </p:spPr>
        <p:txBody>
          <a:bodyPr/>
          <a:lstStyle>
            <a:lvl1pPr marL="0" indent="0">
              <a:buNone/>
              <a:defRPr b="1"/>
            </a:lvl1pPr>
            <a:lvl2pPr marL="346075" indent="-228600">
              <a:defRPr/>
            </a:lvl2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Item one</a:t>
            </a:r>
          </a:p>
          <a:p>
            <a:pPr lvl="1"/>
            <a:r>
              <a:rPr lang="en-US" dirty="0"/>
              <a:t>Item two</a:t>
            </a:r>
          </a:p>
          <a:p>
            <a:pPr lvl="1"/>
            <a:r>
              <a:rPr lang="en-US" dirty="0"/>
              <a:t>Item three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693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Up Pictures and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2820924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821051"/>
            <a:ext cx="10515600" cy="1216025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D162C60-CB96-4A1A-A18D-22B32089E235}"/>
              </a:ext>
            </a:extLst>
          </p:cNvPr>
          <p:cNvSpPr/>
          <p:nvPr userDrawn="1"/>
        </p:nvSpPr>
        <p:spPr>
          <a:xfrm>
            <a:off x="1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0B3DCC4C-18F1-44A1-83F2-567249ACDEF1}"/>
              </a:ext>
            </a:extLst>
          </p:cNvPr>
          <p:cNvSpPr/>
          <p:nvPr userDrawn="1"/>
        </p:nvSpPr>
        <p:spPr>
          <a:xfrm>
            <a:off x="4877349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8CF2B0C9-EA38-4390-A84A-EBCFEDC0AAE5}"/>
              </a:ext>
            </a:extLst>
          </p:cNvPr>
          <p:cNvSpPr/>
          <p:nvPr userDrawn="1"/>
        </p:nvSpPr>
        <p:spPr>
          <a:xfrm>
            <a:off x="9754696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6">
            <a:extLst>
              <a:ext uri="{FF2B5EF4-FFF2-40B4-BE49-F238E27FC236}">
                <a16:creationId xmlns:a16="http://schemas.microsoft.com/office/drawing/2014/main" id="{3D0C31E3-527C-4CBA-97E5-DBDF2A52AFAC}"/>
              </a:ext>
            </a:extLst>
          </p:cNvPr>
          <p:cNvSpPr/>
          <p:nvPr userDrawn="1"/>
        </p:nvSpPr>
        <p:spPr>
          <a:xfrm>
            <a:off x="2435850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7">
            <a:extLst>
              <a:ext uri="{FF2B5EF4-FFF2-40B4-BE49-F238E27FC236}">
                <a16:creationId xmlns:a16="http://schemas.microsoft.com/office/drawing/2014/main" id="{591E0941-ABF1-462A-AA3A-64D47089A2D7}"/>
              </a:ext>
            </a:extLst>
          </p:cNvPr>
          <p:cNvSpPr/>
          <p:nvPr userDrawn="1"/>
        </p:nvSpPr>
        <p:spPr>
          <a:xfrm>
            <a:off x="7314342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EB20B2C-E9C0-4B6F-9D8F-0B7BAAE1ED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99634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1B2EA53-4275-4D74-9FC5-D8EA8CF60C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44193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513F8D1A-87BC-4B26-9247-B2DC62BB13C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 bwMode="gray">
          <a:xfrm>
            <a:off x="284090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8" name="Text Placeholder 11">
            <a:extLst>
              <a:ext uri="{FF2B5EF4-FFF2-40B4-BE49-F238E27FC236}">
                <a16:creationId xmlns:a16="http://schemas.microsoft.com/office/drawing/2014/main" id="{6D665270-BCFF-43F6-9CEB-51DA6F7F1F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59661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0" name="Picture Placeholder 12">
            <a:extLst>
              <a:ext uri="{FF2B5EF4-FFF2-40B4-BE49-F238E27FC236}">
                <a16:creationId xmlns:a16="http://schemas.microsoft.com/office/drawing/2014/main" id="{04897160-9BF7-44CA-9ACE-9621AC1F8A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 bwMode="gray">
          <a:xfrm>
            <a:off x="525181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9" name="Text Placeholder 13">
            <a:extLst>
              <a:ext uri="{FF2B5EF4-FFF2-40B4-BE49-F238E27FC236}">
                <a16:creationId xmlns:a16="http://schemas.microsoft.com/office/drawing/2014/main" id="{C7CDD40B-9D6C-4966-A99A-F976E43A893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2486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2" name="Picture Placeholder 14">
            <a:extLst>
              <a:ext uri="{FF2B5EF4-FFF2-40B4-BE49-F238E27FC236}">
                <a16:creationId xmlns:a16="http://schemas.microsoft.com/office/drawing/2014/main" id="{74F24F6E-7165-4401-A9FB-B018D4A703F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766272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0" name="Text Placeholder 15">
            <a:extLst>
              <a:ext uri="{FF2B5EF4-FFF2-40B4-BE49-F238E27FC236}">
                <a16:creationId xmlns:a16="http://schemas.microsoft.com/office/drawing/2014/main" id="{C28FB982-4B84-4C4C-9989-BA2563472E3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474206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4" name="Picture Placeholder 15">
            <a:extLst>
              <a:ext uri="{FF2B5EF4-FFF2-40B4-BE49-F238E27FC236}">
                <a16:creationId xmlns:a16="http://schemas.microsoft.com/office/drawing/2014/main" id="{6626904F-CC3B-4AAC-9351-389DC5A32A6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 bwMode="gray">
          <a:xfrm>
            <a:off x="10117655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CD0CF586-7B0D-45A0-B7D6-DB10979C2E2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8967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1" name="Picture Placeholder 17">
            <a:extLst>
              <a:ext uri="{FF2B5EF4-FFF2-40B4-BE49-F238E27FC236}">
                <a16:creationId xmlns:a16="http://schemas.microsoft.com/office/drawing/2014/main" id="{CE73143E-94A3-454F-9304-4BC606CA8D3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 bwMode="gray">
          <a:xfrm>
            <a:off x="397289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2" name="Text Placeholder 18">
            <a:extLst>
              <a:ext uri="{FF2B5EF4-FFF2-40B4-BE49-F238E27FC236}">
                <a16:creationId xmlns:a16="http://schemas.microsoft.com/office/drawing/2014/main" id="{CCC4D160-A359-419D-BD12-F65BE6183B7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44193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3" name="Picture Placeholder 19">
            <a:extLst>
              <a:ext uri="{FF2B5EF4-FFF2-40B4-BE49-F238E27FC236}">
                <a16:creationId xmlns:a16="http://schemas.microsoft.com/office/drawing/2014/main" id="{0D271139-EB02-4351-B32D-98286D27AD6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283856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3" name="Text Placeholder 20">
            <a:extLst>
              <a:ext uri="{FF2B5EF4-FFF2-40B4-BE49-F238E27FC236}">
                <a16:creationId xmlns:a16="http://schemas.microsoft.com/office/drawing/2014/main" id="{49EF6F7E-E510-4C65-A550-B5300CCADE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9661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5" name="Picture Placeholder 21">
            <a:extLst>
              <a:ext uri="{FF2B5EF4-FFF2-40B4-BE49-F238E27FC236}">
                <a16:creationId xmlns:a16="http://schemas.microsoft.com/office/drawing/2014/main" id="{51DCDB0D-A1AA-42EB-8125-F4656517D2C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 bwMode="gray">
          <a:xfrm>
            <a:off x="524947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4" name="Text Placeholder 22">
            <a:extLst>
              <a:ext uri="{FF2B5EF4-FFF2-40B4-BE49-F238E27FC236}">
                <a16:creationId xmlns:a16="http://schemas.microsoft.com/office/drawing/2014/main" id="{87DF68F9-C9AB-4D3A-8431-FF108ED3DF9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2486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7" name="Picture Placeholder 23">
            <a:extLst>
              <a:ext uri="{FF2B5EF4-FFF2-40B4-BE49-F238E27FC236}">
                <a16:creationId xmlns:a16="http://schemas.microsoft.com/office/drawing/2014/main" id="{D82E0B0A-7218-4FD5-9991-8E5E9FFBFFC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 bwMode="gray">
          <a:xfrm>
            <a:off x="766038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5" name="Text Placeholder 24">
            <a:extLst>
              <a:ext uri="{FF2B5EF4-FFF2-40B4-BE49-F238E27FC236}">
                <a16:creationId xmlns:a16="http://schemas.microsoft.com/office/drawing/2014/main" id="{D6FF2AA9-E000-4B0D-956F-F94226FE2E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74206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9" name="Picture Placeholder 25">
            <a:extLst>
              <a:ext uri="{FF2B5EF4-FFF2-40B4-BE49-F238E27FC236}">
                <a16:creationId xmlns:a16="http://schemas.microsoft.com/office/drawing/2014/main" id="{F4AE9E1B-D8F1-43B5-8EC9-55F377B7EA0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 bwMode="gray">
          <a:xfrm>
            <a:off x="10115310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6" name="Text Placeholder 26">
            <a:extLst>
              <a:ext uri="{FF2B5EF4-FFF2-40B4-BE49-F238E27FC236}">
                <a16:creationId xmlns:a16="http://schemas.microsoft.com/office/drawing/2014/main" id="{86B304D2-5934-49D0-828A-58E73AB34C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98967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2387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Blue Title,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White Title, Blu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marL="6858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Blue Circ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6304108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Multiple Circl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7289728" y="901318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54753" y="398666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679058" y="3827626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ox, Photo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(Light Gray Background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 txBox="1">
            <a:spLocks/>
          </p:cNvSpPr>
          <p:nvPr userDrawn="1"/>
        </p:nvSpPr>
        <p:spPr bwMode="black">
          <a:xfrm>
            <a:off x="0" y="1389684"/>
            <a:ext cx="12192000" cy="134098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389685"/>
            <a:ext cx="11658600" cy="1340989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Here |  www.mda.state.mn.us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Image Background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background picture. Ensure sufficient contrast exists between photo and white text.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1651380"/>
            <a:ext cx="12192000" cy="173326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651380"/>
            <a:ext cx="11658600" cy="1733266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“thank you”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Optional Tagline Goes Here</a:t>
            </a:r>
            <a:r>
              <a:rPr lang="en-US" dirty="0"/>
              <a:t>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</a:t>
            </a:r>
            <a:r>
              <a:rPr lang="en-US" dirty="0">
                <a:solidFill>
                  <a:schemeClr val="tx2"/>
                </a:solidFill>
              </a:rPr>
              <a:t>www.mda.state.mn.us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918CFF-549A-4CAA-9751-14F5C23502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91" y="655503"/>
            <a:ext cx="2993132" cy="4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“thank you” here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2"/>
                </a:solidFill>
              </a:rPr>
              <a:t>|</a:t>
            </a:r>
            <a:r>
              <a:rPr lang="en-US" dirty="0"/>
              <a:t> www.mda.state.mn.us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D01765-7D51-43AB-8933-A2568C65BD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36" y="642598"/>
            <a:ext cx="3143762" cy="4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85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91" y="544615"/>
            <a:ext cx="3613535" cy="49760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Optional Tagline Goes Here | mn.gov/websiteurl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8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335281"/>
            <a:ext cx="10515600" cy="4841683"/>
          </a:xfrm>
          <a:noFill/>
        </p:spPr>
        <p:txBody>
          <a:bodyPr lIns="182880" tIns="182880" rIns="182880" bIns="18288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3048" y="0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5678152B-FB52-476F-B7BF-D74EA244E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495" y="1155895"/>
            <a:ext cx="10515600" cy="4841683"/>
          </a:xfrm>
        </p:spPr>
        <p:txBody>
          <a:bodyPr lIns="365760" tIns="365760" rIns="365760" bIns="365760" anchor="ctr"/>
          <a:lstStyle/>
          <a:p>
            <a:pPr marL="0" indent="0">
              <a:buNone/>
              <a:tabLst>
                <a:tab pos="2852738" algn="l"/>
              </a:tabLst>
            </a:pPr>
            <a:r>
              <a:rPr lang="en-US" dirty="0"/>
              <a:t>9:00 - 9:15 a.m.	First agenda item</a:t>
            </a:r>
          </a:p>
          <a:p>
            <a:pPr marL="0" indent="0">
              <a:buNone/>
              <a:tabLst>
                <a:tab pos="2852738" algn="l"/>
              </a:tabLst>
            </a:pPr>
            <a:r>
              <a:rPr lang="en-US" dirty="0"/>
              <a:t>9:15 - 9:30 a.m. 	Second agenda item</a:t>
            </a:r>
          </a:p>
          <a:p>
            <a:pPr marL="0" indent="0">
              <a:buNone/>
              <a:tabLst>
                <a:tab pos="2852738" algn="l"/>
              </a:tabLst>
            </a:pPr>
            <a:r>
              <a:rPr lang="en-US" dirty="0"/>
              <a:t>9:30 - 9:45 a.m. 	Third agenda item</a:t>
            </a:r>
          </a:p>
          <a:p>
            <a:pPr marL="0" indent="0">
              <a:buNone/>
              <a:tabLst>
                <a:tab pos="2852738" algn="l"/>
              </a:tabLst>
            </a:pPr>
            <a:r>
              <a:rPr lang="en-US" dirty="0"/>
              <a:t>10:00 - 10:15 a.m. 	Fourth agenda item</a:t>
            </a:r>
          </a:p>
          <a:p>
            <a:pPr marL="0" indent="0">
              <a:buNone/>
              <a:tabLst>
                <a:tab pos="2852738" algn="l"/>
              </a:tabLst>
            </a:pPr>
            <a:r>
              <a:rPr lang="en-US" dirty="0"/>
              <a:t>10:15 - 11:00 a.m. 	Fifth agenda item</a:t>
            </a:r>
          </a:p>
          <a:p>
            <a:pPr marL="0" indent="0">
              <a:buNone/>
              <a:tabLst>
                <a:tab pos="2852738" algn="l"/>
              </a:tabLst>
            </a:pPr>
            <a:r>
              <a:rPr lang="en-US" dirty="0"/>
              <a:t>11:00 - 11:15 a.m.	Sixth agenda item</a:t>
            </a: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CEBDFFE-CDEB-493B-977E-C3DD3EAF0A9C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838200" y="-1"/>
            <a:ext cx="10515600" cy="1216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108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38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72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12/5/2023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 www.mda.state.mn.us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8" r:id="rId2"/>
    <p:sldLayoutId id="2147483787" r:id="rId3"/>
    <p:sldLayoutId id="2147483711" r:id="rId4"/>
    <p:sldLayoutId id="2147483712" r:id="rId5"/>
    <p:sldLayoutId id="2147483790" r:id="rId6"/>
    <p:sldLayoutId id="2147483789" r:id="rId7"/>
    <p:sldLayoutId id="2147483845" r:id="rId8"/>
    <p:sldLayoutId id="2147483714" r:id="rId9"/>
    <p:sldLayoutId id="2147483780" r:id="rId10"/>
    <p:sldLayoutId id="2147483773" r:id="rId11"/>
    <p:sldLayoutId id="2147483800" r:id="rId12"/>
    <p:sldLayoutId id="2147483688" r:id="rId13"/>
    <p:sldLayoutId id="2147483826" r:id="rId14"/>
    <p:sldLayoutId id="2147483801" r:id="rId15"/>
    <p:sldLayoutId id="2147483802" r:id="rId16"/>
    <p:sldLayoutId id="2147483803" r:id="rId17"/>
    <p:sldLayoutId id="2147483843" r:id="rId18"/>
    <p:sldLayoutId id="2147483844" r:id="rId19"/>
    <p:sldLayoutId id="2147483767" r:id="rId20"/>
    <p:sldLayoutId id="2147483771" r:id="rId21"/>
    <p:sldLayoutId id="2147483772" r:id="rId22"/>
    <p:sldLayoutId id="2147483820" r:id="rId23"/>
    <p:sldLayoutId id="2147483769" r:id="rId24"/>
    <p:sldLayoutId id="2147483770" r:id="rId25"/>
    <p:sldLayoutId id="2147483829" r:id="rId26"/>
    <p:sldLayoutId id="2147483732" r:id="rId27"/>
    <p:sldLayoutId id="2147483794" r:id="rId28"/>
    <p:sldLayoutId id="2147483733" r:id="rId29"/>
    <p:sldLayoutId id="2147483821" r:id="rId30"/>
    <p:sldLayoutId id="2147483805" r:id="rId31"/>
    <p:sldLayoutId id="2147483806" r:id="rId32"/>
    <p:sldLayoutId id="2147483822" r:id="rId33"/>
    <p:sldLayoutId id="2147483750" r:id="rId34"/>
    <p:sldLayoutId id="2147483765" r:id="rId35"/>
    <p:sldLayoutId id="2147483823" r:id="rId36"/>
    <p:sldLayoutId id="2147483809" r:id="rId37"/>
    <p:sldLayoutId id="2147483808" r:id="rId38"/>
    <p:sldLayoutId id="2147483824" r:id="rId39"/>
    <p:sldLayoutId id="2147483781" r:id="rId40"/>
    <p:sldLayoutId id="2147483825" r:id="rId41"/>
    <p:sldLayoutId id="2147483807" r:id="rId42"/>
    <p:sldLayoutId id="2147483838" r:id="rId43"/>
    <p:sldLayoutId id="2147483832" r:id="rId44"/>
    <p:sldLayoutId id="2147483830" r:id="rId45"/>
    <p:sldLayoutId id="2147483837" r:id="rId46"/>
    <p:sldLayoutId id="2147483831" r:id="rId47"/>
    <p:sldLayoutId id="2147483836" r:id="rId48"/>
    <p:sldLayoutId id="2147483833" r:id="rId49"/>
    <p:sldLayoutId id="2147483842" r:id="rId50"/>
    <p:sldLayoutId id="2147483841" r:id="rId51"/>
    <p:sldLayoutId id="2147483738" r:id="rId52"/>
    <p:sldLayoutId id="2147483739" r:id="rId53"/>
    <p:sldLayoutId id="2147483754" r:id="rId54"/>
    <p:sldLayoutId id="2147483755" r:id="rId55"/>
    <p:sldLayoutId id="2147483759" r:id="rId56"/>
    <p:sldLayoutId id="2147483753" r:id="rId57"/>
    <p:sldLayoutId id="2147483763" r:id="rId58"/>
    <p:sldLayoutId id="2147483762" r:id="rId59"/>
    <p:sldLayoutId id="2147483797" r:id="rId60"/>
    <p:sldLayoutId id="2147483827" r:id="rId61"/>
    <p:sldLayoutId id="2147483846" r:id="rId6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0DD95-23CB-40BB-88DA-0428F69611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FARMERS’ MARKET </a:t>
            </a:r>
            <a:r>
              <a:rPr lang="en-US" sz="3600">
                <a:latin typeface="+mj-lt"/>
                <a:ea typeface="+mj-ea"/>
                <a:cs typeface="+mj-cs"/>
              </a:rPr>
              <a:t>NUTRITION PROGRAM</a:t>
            </a:r>
            <a:br>
              <a:rPr lang="en-US" sz="3600">
                <a:latin typeface="+mj-lt"/>
                <a:ea typeface="+mj-ea"/>
                <a:cs typeface="+mj-cs"/>
              </a:rPr>
            </a:br>
            <a:r>
              <a:rPr lang="en-US" sz="3600">
                <a:latin typeface="+mj-lt"/>
                <a:ea typeface="+mj-ea"/>
                <a:cs typeface="+mj-cs"/>
              </a:rPr>
              <a:t>OVERVIEW AND UPDATES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F7D774-18EC-4F18-A22E-1D184FD990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Christina Iliev, FMNP Assistant Coordinator</a:t>
            </a:r>
          </a:p>
        </p:txBody>
      </p:sp>
    </p:spTree>
    <p:extLst>
      <p:ext uri="{BB962C8B-B14F-4D97-AF65-F5344CB8AC3E}">
        <p14:creationId xmlns:p14="http://schemas.microsoft.com/office/powerpoint/2010/main" val="146690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8AE3A7-B905-A1F8-FD61-CC38866ABC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26" y="552580"/>
            <a:ext cx="10227272" cy="5752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90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0" y="1651380"/>
            <a:ext cx="12192000" cy="1733266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1EA2591-F2FF-4386-9577-D28395E2B2BE}"/>
              </a:ext>
            </a:extLst>
          </p:cNvPr>
          <p:cNvSpPr txBox="1">
            <a:spLocks/>
          </p:cNvSpPr>
          <p:nvPr/>
        </p:nvSpPr>
        <p:spPr>
          <a:xfrm>
            <a:off x="2543175" y="3719285"/>
            <a:ext cx="2866328" cy="18588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Lucida Calligraphy" panose="03010101010101010101" pitchFamily="66" charset="0"/>
              </a:rPr>
              <a:t>Emily Mehr</a:t>
            </a:r>
          </a:p>
          <a:p>
            <a:r>
              <a:rPr lang="en-US" dirty="0"/>
              <a:t>Program Coordinator</a:t>
            </a:r>
          </a:p>
          <a:p>
            <a:r>
              <a:rPr lang="en-US" dirty="0"/>
              <a:t>651-201-6456</a:t>
            </a:r>
          </a:p>
          <a:p>
            <a:r>
              <a:rPr lang="en-US" dirty="0"/>
              <a:t>emily.mehr@state.mn.us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27CBA459-DC94-4A9E-9F9D-BABB288D754C}"/>
              </a:ext>
            </a:extLst>
          </p:cNvPr>
          <p:cNvSpPr txBox="1">
            <a:spLocks/>
          </p:cNvSpPr>
          <p:nvPr/>
        </p:nvSpPr>
        <p:spPr>
          <a:xfrm>
            <a:off x="7144449" y="3888504"/>
            <a:ext cx="3671768" cy="185880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Lucida Calligraphy" panose="03010101010101010101" pitchFamily="66" charset="0"/>
              </a:rPr>
              <a:t>Christina Iliev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a typeface="+mn-lt"/>
                <a:cs typeface="+mn-lt"/>
              </a:rPr>
              <a:t>Assistant Program Coordinator</a:t>
            </a:r>
            <a:endParaRPr lang="en-US" dirty="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651-201-6494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christina.iliev@state.mn.us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98A51-41E3-4BEE-B4FB-0088C9C166DB}"/>
              </a:ext>
            </a:extLst>
          </p:cNvPr>
          <p:cNvSpPr txBox="1"/>
          <p:nvPr/>
        </p:nvSpPr>
        <p:spPr>
          <a:xfrm>
            <a:off x="897441" y="6081952"/>
            <a:ext cx="10397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https://www.mda.state.mn.us/food-feed/seniorfarmers-market-nutrition-program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D5F90A-9DA3-4DDF-9713-B5C3505D22C6}"/>
              </a:ext>
            </a:extLst>
          </p:cNvPr>
          <p:cNvCxnSpPr/>
          <p:nvPr/>
        </p:nvCxnSpPr>
        <p:spPr>
          <a:xfrm>
            <a:off x="0" y="1651380"/>
            <a:ext cx="12192000" cy="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33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4831492" cy="12160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a typeface="+mj-lt"/>
                <a:cs typeface="+mj-lt"/>
              </a:rPr>
              <a:t>Farmers’ Market Nutrition Program (FMNP)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6024"/>
            <a:ext cx="5560541" cy="5641976"/>
          </a:xfrm>
        </p:spPr>
        <p:txBody>
          <a:bodyPr>
            <a:normAutofit/>
          </a:bodyPr>
          <a:lstStyle/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Funded by Federal and State governments</a:t>
            </a:r>
            <a:endParaRPr lang="en-US" dirty="0">
              <a:cs typeface="Calibri"/>
            </a:endParaRPr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Administered by the Minnesota Department of Agriculture</a:t>
            </a:r>
            <a:endParaRPr lang="en-US" dirty="0"/>
          </a:p>
          <a:p>
            <a:pPr marL="800100" indent="-342900">
              <a:buFont typeface="Arial" panose="020B0604020202020204" pitchFamily="34" charset="0"/>
              <a:buChar char="•"/>
            </a:pPr>
            <a:r>
              <a:rPr lang="en-US" dirty="0">
                <a:ea typeface="+mn-lt"/>
                <a:cs typeface="+mn-lt"/>
              </a:rPr>
              <a:t>Serves Dual Purposes</a:t>
            </a:r>
            <a:endParaRPr lang="en-US" dirty="0"/>
          </a:p>
          <a:p>
            <a:pPr lvl="1"/>
            <a:r>
              <a:rPr lang="en-US" dirty="0">
                <a:ea typeface="+mn-lt"/>
                <a:cs typeface="+mn-lt"/>
              </a:rPr>
              <a:t>To provide fresh, unprepared, locally grown fruits, vegetables, and herbs to WIC participants and Seniors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To expand the awareness, use of, and sales at farmers’ markets</a:t>
            </a:r>
          </a:p>
          <a:p>
            <a:r>
              <a:rPr lang="en-US" dirty="0">
                <a:ea typeface="+mn-lt"/>
                <a:cs typeface="+mn-lt"/>
              </a:rPr>
              <a:t>Program dates  June 15 - October 31</a:t>
            </a:r>
          </a:p>
        </p:txBody>
      </p:sp>
      <p:pic>
        <p:nvPicPr>
          <p:cNvPr id="6" name="Picture 5" descr="Grocers selling organic produce">
            <a:extLst>
              <a:ext uri="{FF2B5EF4-FFF2-40B4-BE49-F238E27FC236}">
                <a16:creationId xmlns:a16="http://schemas.microsoft.com/office/drawing/2014/main" id="{62D0F4CE-D78D-D53C-D18C-E4A21B903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9" b="-533"/>
          <a:stretch/>
        </p:blipFill>
        <p:spPr>
          <a:xfrm>
            <a:off x="5399903" y="158576"/>
            <a:ext cx="6680887" cy="58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67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does the program work?</a:t>
            </a:r>
          </a:p>
        </p:txBody>
      </p:sp>
      <p:sp>
        <p:nvSpPr>
          <p:cNvPr id="21" name="Oval 20"/>
          <p:cNvSpPr/>
          <p:nvPr/>
        </p:nvSpPr>
        <p:spPr>
          <a:xfrm>
            <a:off x="4211053" y="1512369"/>
            <a:ext cx="2424844" cy="2384739"/>
          </a:xfrm>
          <a:prstGeom prst="ellipse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WIC Clinics + Participants</a:t>
            </a:r>
          </a:p>
        </p:txBody>
      </p:sp>
      <p:sp>
        <p:nvSpPr>
          <p:cNvPr id="22" name="Oval 21"/>
          <p:cNvSpPr/>
          <p:nvPr/>
        </p:nvSpPr>
        <p:spPr>
          <a:xfrm>
            <a:off x="6095538" y="3945943"/>
            <a:ext cx="2424844" cy="2495027"/>
          </a:xfrm>
          <a:prstGeom prst="ellipse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  <a:p>
            <a:pPr algn="ctr"/>
            <a:r>
              <a:rPr lang="en-US"/>
              <a:t>Farmers’ Market Managers</a:t>
            </a:r>
            <a:endParaRPr lang="en-US">
              <a:cs typeface="Calibri"/>
            </a:endParaRPr>
          </a:p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900506" y="1508794"/>
            <a:ext cx="2424844" cy="2384739"/>
          </a:xfrm>
          <a:prstGeom prst="ellipse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Senior CSFP Sites + Participants</a:t>
            </a:r>
          </a:p>
        </p:txBody>
      </p:sp>
      <p:sp>
        <p:nvSpPr>
          <p:cNvPr id="24" name="Oval 23"/>
          <p:cNvSpPr/>
          <p:nvPr/>
        </p:nvSpPr>
        <p:spPr>
          <a:xfrm>
            <a:off x="9510742" y="3942830"/>
            <a:ext cx="2434870" cy="2535133"/>
          </a:xfrm>
          <a:prstGeom prst="ellipse">
            <a:avLst/>
          </a:prstGeom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Farmers’ Market Vendors</a:t>
            </a:r>
          </a:p>
        </p:txBody>
      </p:sp>
      <p:pic>
        <p:nvPicPr>
          <p:cNvPr id="4" name="Picture 3" descr="A picture containing outdoor, vegetable, marketplace, fruit&#10;&#10;Description automatically generated">
            <a:extLst>
              <a:ext uri="{FF2B5EF4-FFF2-40B4-BE49-F238E27FC236}">
                <a16:creationId xmlns:a16="http://schemas.microsoft.com/office/drawing/2014/main" id="{7463D034-9BCA-17DF-4504-B65D9B32F7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14"/>
          <a:stretch/>
        </p:blipFill>
        <p:spPr>
          <a:xfrm>
            <a:off x="73816" y="1499263"/>
            <a:ext cx="3592945" cy="48871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A75705-5F21-D73D-FA72-F9391A7A6C12}"/>
              </a:ext>
            </a:extLst>
          </p:cNvPr>
          <p:cNvSpPr txBox="1"/>
          <p:nvPr/>
        </p:nvSpPr>
        <p:spPr>
          <a:xfrm>
            <a:off x="436305" y="6386397"/>
            <a:ext cx="28679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Credit: Minnetonka Farmers’ Market</a:t>
            </a:r>
          </a:p>
        </p:txBody>
      </p:sp>
    </p:spTree>
    <p:extLst>
      <p:ext uri="{BB962C8B-B14F-4D97-AF65-F5344CB8AC3E}">
        <p14:creationId xmlns:p14="http://schemas.microsoft.com/office/powerpoint/2010/main" val="883963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Eligible Food Items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38199" y="1631228"/>
            <a:ext cx="4078152" cy="47805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Participants may purchase foods that meet all the following criteria:</a:t>
            </a:r>
          </a:p>
          <a:p>
            <a:r>
              <a:rPr lang="en-US" dirty="0"/>
              <a:t>Fresh</a:t>
            </a:r>
          </a:p>
          <a:p>
            <a:r>
              <a:rPr lang="en-US" dirty="0"/>
              <a:t>Unprepared/unprocessed</a:t>
            </a:r>
          </a:p>
          <a:p>
            <a:r>
              <a:rPr lang="en-US" dirty="0"/>
              <a:t>Locally grown</a:t>
            </a:r>
          </a:p>
          <a:p>
            <a:r>
              <a:rPr lang="en-US" dirty="0"/>
              <a:t>Fruits, vegetables, or cut herbs</a:t>
            </a:r>
            <a:endParaRPr lang="en-US" b="1" dirty="0"/>
          </a:p>
        </p:txBody>
      </p:sp>
      <p:pic>
        <p:nvPicPr>
          <p:cNvPr id="3" name="Picture 2" descr="A picture containing vegetable, different, fresh, variety&#10;&#10;Description automatically generated">
            <a:extLst>
              <a:ext uri="{FF2B5EF4-FFF2-40B4-BE49-F238E27FC236}">
                <a16:creationId xmlns:a16="http://schemas.microsoft.com/office/drawing/2014/main" id="{0F69BA61-6D16-011F-CE02-C1AD84418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49" y="1864629"/>
            <a:ext cx="5751651" cy="4313738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979947-C9B1-3B50-A32B-2CC90172AD98}"/>
              </a:ext>
            </a:extLst>
          </p:cNvPr>
          <p:cNvSpPr txBox="1"/>
          <p:nvPr/>
        </p:nvSpPr>
        <p:spPr>
          <a:xfrm>
            <a:off x="9072462" y="6273269"/>
            <a:ext cx="2281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 Credit: Thompson Produce</a:t>
            </a:r>
          </a:p>
        </p:txBody>
      </p:sp>
    </p:spTree>
    <p:extLst>
      <p:ext uri="{BB962C8B-B14F-4D97-AF65-F5344CB8AC3E}">
        <p14:creationId xmlns:p14="http://schemas.microsoft.com/office/powerpoint/2010/main" val="508859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Eligible WIC + Senior Participants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51" y="1647841"/>
            <a:ext cx="6197787" cy="464832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WIC Households ($30)</a:t>
            </a:r>
            <a:endParaRPr lang="en-US" sz="240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2000"/>
              <a:t>Pregnant Women</a:t>
            </a:r>
            <a:endParaRPr lang="en-US" sz="200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2000"/>
              <a:t>Breastfeeding and Postpartum Women</a:t>
            </a:r>
            <a:endParaRPr lang="en-US" sz="200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2000"/>
              <a:t>Children up to age 5</a:t>
            </a:r>
            <a:endParaRPr lang="en-US" sz="200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/>
              <a:t>Seniors over age 60 ($50)</a:t>
            </a:r>
            <a:endParaRPr lang="en-US" sz="240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US" sz="2000"/>
              <a:t>Eligible for the Commodity Supplemental Food Program (CSFP)</a:t>
            </a:r>
            <a:endParaRPr lang="en-US" sz="2000">
              <a:cs typeface="Calibri"/>
            </a:endParaRPr>
          </a:p>
        </p:txBody>
      </p:sp>
      <p:pic>
        <p:nvPicPr>
          <p:cNvPr id="14" name="Picture 14" descr="Group of smiling school children">
            <a:extLst>
              <a:ext uri="{FF2B5EF4-FFF2-40B4-BE49-F238E27FC236}">
                <a16:creationId xmlns:a16="http://schemas.microsoft.com/office/drawing/2014/main" id="{6855DA90-7C73-2174-A130-EEE8CA2AE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22" y="1647825"/>
            <a:ext cx="2743200" cy="1828800"/>
          </a:xfrm>
          <a:prstGeom prst="rect">
            <a:avLst/>
          </a:prstGeom>
        </p:spPr>
      </p:pic>
      <p:pic>
        <p:nvPicPr>
          <p:cNvPr id="15" name="Picture 15" descr="Mother carrying baby">
            <a:extLst>
              <a:ext uri="{FF2B5EF4-FFF2-40B4-BE49-F238E27FC236}">
                <a16:creationId xmlns:a16="http://schemas.microsoft.com/office/drawing/2014/main" id="{7883D6AB-9504-78E0-E4AD-5B5CD203C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22" y="3543691"/>
            <a:ext cx="2743200" cy="1828800"/>
          </a:xfrm>
          <a:prstGeom prst="rect">
            <a:avLst/>
          </a:prstGeom>
        </p:spPr>
      </p:pic>
      <p:pic>
        <p:nvPicPr>
          <p:cNvPr id="17" name="Picture 17" descr="Smiling senior couple holding hands">
            <a:extLst>
              <a:ext uri="{FF2B5EF4-FFF2-40B4-BE49-F238E27FC236}">
                <a16:creationId xmlns:a16="http://schemas.microsoft.com/office/drawing/2014/main" id="{7D5F2C42-0B4E-26D6-1E63-15C4FBB0E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825" y="1647825"/>
            <a:ext cx="2743200" cy="1828800"/>
          </a:xfrm>
          <a:prstGeom prst="rect">
            <a:avLst/>
          </a:prstGeom>
        </p:spPr>
      </p:pic>
      <p:pic>
        <p:nvPicPr>
          <p:cNvPr id="18" name="Picture 18" descr="People sharing ultrasound photo">
            <a:extLst>
              <a:ext uri="{FF2B5EF4-FFF2-40B4-BE49-F238E27FC236}">
                <a16:creationId xmlns:a16="http://schemas.microsoft.com/office/drawing/2014/main" id="{F19224BF-B7D1-0DBE-CDD0-59C504B38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5523" y="3558042"/>
            <a:ext cx="2743199" cy="18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69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DA296-76DE-1FAA-1E0C-DD8D1DD1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Farmers' Markets Eligibility Requirements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325D5-AD53-3F17-1CC7-5230399B7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668" y="1557628"/>
            <a:ext cx="696439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Established days and hours </a:t>
            </a:r>
          </a:p>
          <a:p>
            <a:r>
              <a:rPr lang="en-US" dirty="0">
                <a:ea typeface="+mn-lt"/>
                <a:cs typeface="+mn-lt"/>
              </a:rPr>
              <a:t>At least three authorized FMNP vendors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Established market rules or by-laws </a:t>
            </a:r>
          </a:p>
          <a:p>
            <a:r>
              <a:rPr lang="en-US" dirty="0">
                <a:ea typeface="+mn-lt"/>
                <a:cs typeface="+mn-lt"/>
              </a:rPr>
              <a:t>No fee for members to participate in FMNP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At least one successful summer of operation prior to authorization</a:t>
            </a:r>
          </a:p>
          <a:p>
            <a:r>
              <a:rPr lang="en-US" dirty="0">
                <a:cs typeface="Calibri"/>
              </a:rPr>
              <a:t>Markets must renewal annually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CA976-88FD-4CE4-93E6-50848934A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733" y="1557628"/>
            <a:ext cx="4506867" cy="4089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3AB8E3-A535-470C-F20F-55ABD5C6CC87}"/>
              </a:ext>
            </a:extLst>
          </p:cNvPr>
          <p:cNvSpPr txBox="1"/>
          <p:nvPr/>
        </p:nvSpPr>
        <p:spPr>
          <a:xfrm>
            <a:off x="8136350" y="5646883"/>
            <a:ext cx="3275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 Credit: Four Sisters Farmers’ Market</a:t>
            </a:r>
          </a:p>
        </p:txBody>
      </p:sp>
    </p:spTree>
    <p:extLst>
      <p:ext uri="{BB962C8B-B14F-4D97-AF65-F5344CB8AC3E}">
        <p14:creationId xmlns:p14="http://schemas.microsoft.com/office/powerpoint/2010/main" val="171341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FD60A-476C-7E10-C17F-1A6221C88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Vendor Eligibility Requirements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29E98-9F26-D0D2-1ABF-5025B3BB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lvl="1" indent="-342900">
              <a:lnSpc>
                <a:spcPct val="8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Grow the items that you sell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Sell fresh, unprocessed fruits, vegetables, or herbs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Sell your items at an authorized farmers’ market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Be a resident of Minnesota or a neighboring state</a:t>
            </a:r>
          </a:p>
          <a:p>
            <a:pPr marL="342900" lvl="1" indent="-342900">
              <a:lnSpc>
                <a:spcPct val="80000"/>
              </a:lnSpc>
              <a:spcBef>
                <a:spcPts val="1000"/>
              </a:spcBef>
            </a:pPr>
            <a:r>
              <a:rPr lang="en-US" sz="2400" dirty="0">
                <a:cs typeface="Calibri"/>
              </a:rPr>
              <a:t>Vendors must renew annually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46DBDA2-8C9D-7F53-55B6-205A14CB1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240000">
            <a:off x="8335124" y="1898730"/>
            <a:ext cx="2874201" cy="38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66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FMNP Season in Review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15ED6A-2132-FCAF-E5AD-A709B41966A7}"/>
              </a:ext>
            </a:extLst>
          </p:cNvPr>
          <p:cNvSpPr txBox="1"/>
          <p:nvPr/>
        </p:nvSpPr>
        <p:spPr>
          <a:xfrm>
            <a:off x="5037693" y="1474037"/>
            <a:ext cx="6602372" cy="48363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106,313 </a:t>
            </a:r>
            <a:r>
              <a:rPr lang="en-US" sz="2400" dirty="0">
                <a:solidFill>
                  <a:srgbClr val="003865"/>
                </a:solidFill>
                <a:latin typeface="Calibri"/>
              </a:rPr>
              <a:t>WIC and Senior checks were deposited by vendors totaling $531,565</a:t>
            </a:r>
            <a:br>
              <a:rPr lang="en-US" sz="2400" dirty="0">
                <a:solidFill>
                  <a:srgbClr val="003865"/>
                </a:solidFill>
                <a:latin typeface="Calibri"/>
              </a:rPr>
            </a:br>
            <a:r>
              <a:rPr lang="en-US" sz="2000" i="1" dirty="0">
                <a:solidFill>
                  <a:srgbClr val="003865"/>
                </a:solidFill>
                <a:highlight>
                  <a:srgbClr val="FFFF00"/>
                </a:highlight>
                <a:latin typeface="Calibri"/>
              </a:rPr>
              <a:t>(20k more checks than last year totaling 100k)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3865"/>
                </a:solidFill>
                <a:latin typeface="Calibri"/>
                <a:cs typeface="Calibri"/>
              </a:rPr>
              <a:t>427</a:t>
            </a:r>
            <a:r>
              <a:rPr lang="en-US" sz="2400" dirty="0">
                <a:solidFill>
                  <a:srgbClr val="003865"/>
                </a:solidFill>
                <a:latin typeface="Calibri"/>
              </a:rPr>
              <a:t> </a:t>
            </a:r>
            <a:r>
              <a:rPr lang="en-US" sz="2400" dirty="0">
                <a:solidFill>
                  <a:srgbClr val="003865"/>
                </a:solidFill>
                <a:latin typeface="Calibri"/>
                <a:cs typeface="Calibri"/>
              </a:rPr>
              <a:t>authorized vendors</a:t>
            </a:r>
            <a:br>
              <a:rPr lang="en-US" sz="2400" dirty="0">
                <a:solidFill>
                  <a:srgbClr val="003865"/>
                </a:solidFill>
                <a:latin typeface="Calibri"/>
                <a:cs typeface="Calibri"/>
              </a:rPr>
            </a:br>
            <a:r>
              <a:rPr lang="en-US" sz="2000" i="1" dirty="0">
                <a:solidFill>
                  <a:srgbClr val="003865"/>
                </a:solidFill>
                <a:highlight>
                  <a:srgbClr val="FFFF00"/>
                </a:highlight>
                <a:latin typeface="Calibri"/>
              </a:rPr>
              <a:t>(55 more than last year and our highest # to date)</a:t>
            </a:r>
            <a:endParaRPr lang="en-US" sz="2400" dirty="0">
              <a:solidFill>
                <a:srgbClr val="003865"/>
              </a:solidFill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28 WIC partner agencies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(increased by 4)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highlight>
                <a:srgbClr val="FFFF00"/>
              </a:highlight>
              <a:uLnTx/>
              <a:uFillTx/>
              <a:latin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Senior partner agencies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(decreased by 1)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highlight>
                <a:srgbClr val="FFFF00"/>
              </a:highlight>
              <a:uLnTx/>
              <a:uFillTx/>
              <a:latin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 Authorized Farmers’ Markets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865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(22 more than last year and </a:t>
            </a:r>
            <a:r>
              <a:rPr lang="en-US" sz="2000" i="1" dirty="0">
                <a:solidFill>
                  <a:srgbClr val="003865"/>
                </a:solidFill>
                <a:highlight>
                  <a:srgbClr val="FFFF00"/>
                </a:highlight>
                <a:latin typeface="Calibri"/>
              </a:rPr>
              <a:t>our highest # to date)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3865"/>
              </a:solidFill>
              <a:effectLst/>
              <a:highlight>
                <a:srgbClr val="FFFF00"/>
              </a:highlight>
              <a:uLnTx/>
              <a:uFillTx/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FD0474-2664-EBFD-1135-23468717E16E}"/>
              </a:ext>
            </a:extLst>
          </p:cNvPr>
          <p:cNvSpPr txBox="1"/>
          <p:nvPr/>
        </p:nvSpPr>
        <p:spPr>
          <a:xfrm>
            <a:off x="180666" y="6450598"/>
            <a:ext cx="50151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3865"/>
                </a:solidFill>
                <a:latin typeface="Calibri"/>
              </a:rPr>
              <a:t>2023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8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Authorized Farmers’ Markets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E65A0F8-8EA5-2A76-D868-D3F7C9616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8" y="519397"/>
            <a:ext cx="4634108" cy="58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4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2112-D83E-25BB-A210-0465AC474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ea typeface="+mj-lt"/>
                <a:cs typeface="+mj-lt"/>
              </a:rPr>
              <a:t>Farmers’ Market Nutrition Program 2024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A9866-791F-E146-7422-34F91DB08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774" y="1624806"/>
            <a:ext cx="11457226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Modernization of the Farmers’ Market Nutrition Program (FMNP) is happening nationally. We’re moving away from paper and towards electronic management. </a:t>
            </a:r>
          </a:p>
          <a:p>
            <a:r>
              <a:rPr lang="en-US" dirty="0">
                <a:ea typeface="+mn-lt"/>
                <a:cs typeface="+mn-lt"/>
              </a:rPr>
              <a:t>Upcoming December Newsletter Highlights:</a:t>
            </a:r>
          </a:p>
          <a:p>
            <a:pPr lvl="1"/>
            <a:r>
              <a:rPr lang="en-US" dirty="0">
                <a:ea typeface="+mn-lt"/>
                <a:cs typeface="+mn-lt"/>
              </a:rPr>
              <a:t>Modernization is coming! Take a brief survey so we can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gauge your technology needs and access points before 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moving Minnesota’s program to an electronic solution.</a:t>
            </a:r>
          </a:p>
          <a:p>
            <a:pPr lvl="1"/>
            <a:r>
              <a:rPr lang="en-US" dirty="0">
                <a:ea typeface="+mn-lt"/>
                <a:cs typeface="+mn-lt"/>
              </a:rPr>
              <a:t>Authorization will take place early in 2024! Look for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emails and letters in February.</a:t>
            </a:r>
          </a:p>
          <a:p>
            <a:pPr lvl="1"/>
            <a:r>
              <a:rPr lang="en-US" dirty="0">
                <a:ea typeface="+mn-lt"/>
                <a:cs typeface="+mn-lt"/>
              </a:rPr>
              <a:t>Training will be mandatory for all vendors and market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managers and will take place in March and April.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DB41B57-3E62-7B3A-9861-A4ABD34E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3800475"/>
            <a:ext cx="42291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73640"/>
      </p:ext>
    </p:extLst>
  </p:cSld>
  <p:clrMapOvr>
    <a:masterClrMapping/>
  </p:clrMapOvr>
</p:sld>
</file>

<file path=ppt/theme/theme1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te of Minnesota NEW3.potx" id="{06027959-7ED2-4704-A192-516472DCCD17}" vid="{E587A12C-CB66-4021-B519-9329E6113A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78B604-9059-4F1C-B8E2-C96A71A964D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73A0F7-7423-48D4-A966-8AC17BB444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State of Minnesota</Template>
  <TotalTime>797</TotalTime>
  <Words>507</Words>
  <Application>Microsoft Office PowerPoint</Application>
  <PresentationFormat>Widescreen</PresentationFormat>
  <Paragraphs>68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Lucida Calligraphy</vt:lpstr>
      <vt:lpstr>Minnesota</vt:lpstr>
      <vt:lpstr>FARMERS’ MARKET NUTRITION PROGRAM OVERVIEW AND UPDATES</vt:lpstr>
      <vt:lpstr>Farmers’ Market Nutrition Program (FMNP)</vt:lpstr>
      <vt:lpstr>How does the program work?</vt:lpstr>
      <vt:lpstr>Eligible Food Items</vt:lpstr>
      <vt:lpstr>Eligible WIC + Senior Participants</vt:lpstr>
      <vt:lpstr>Farmers' Markets Eligibility Requirements</vt:lpstr>
      <vt:lpstr>Vendor Eligibility Requirements</vt:lpstr>
      <vt:lpstr>2023 FMNP Season in Review </vt:lpstr>
      <vt:lpstr>Farmers’ Market Nutrition Program 2024</vt:lpstr>
      <vt:lpstr>PowerPoint Presentation</vt:lpstr>
      <vt:lpstr>Thank you!</vt:lpstr>
    </vt:vector>
  </TitlesOfParts>
  <Company>State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Image</dc:title>
  <dc:subject/>
  <dc:creator>Minnesota Department of Agriculture</dc:creator>
  <cp:keywords/>
  <dc:description/>
  <cp:lastModifiedBy>Kathy Zeman</cp:lastModifiedBy>
  <cp:revision>22</cp:revision>
  <cp:lastPrinted>2017-03-14T16:27:36Z</cp:lastPrinted>
  <dcterms:created xsi:type="dcterms:W3CDTF">2021-06-15T15:19:40Z</dcterms:created>
  <dcterms:modified xsi:type="dcterms:W3CDTF">2023-12-05T23:07:11Z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2.0</vt:lpwstr>
  </property>
</Properties>
</file>