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1" r:id="rId4"/>
    <p:sldId id="262" r:id="rId5"/>
    <p:sldId id="268" r:id="rId6"/>
    <p:sldId id="301" r:id="rId7"/>
    <p:sldId id="269" r:id="rId8"/>
    <p:sldId id="348" r:id="rId9"/>
    <p:sldId id="349" r:id="rId10"/>
    <p:sldId id="275" r:id="rId1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30"/>
    <a:srgbClr val="78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78769" autoAdjust="0"/>
  </p:normalViewPr>
  <p:slideViewPr>
    <p:cSldViewPr snapToGrid="0" showGuides="1">
      <p:cViewPr varScale="1">
        <p:scale>
          <a:sx n="86" d="100"/>
          <a:sy n="86" d="100"/>
        </p:scale>
        <p:origin x="1200" y="53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iley\Downloads\Market%20Bucks%20Report%20(9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iley\Downloads\Market%20Bucks%20Report%20(9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Market Bucks Redeemed, 2014-2020</a:t>
            </a:r>
          </a:p>
        </c:rich>
      </c:tx>
      <c:layout>
        <c:manualLayout>
          <c:xMode val="edge"/>
          <c:yMode val="edge"/>
          <c:x val="0.23846675415573054"/>
          <c:y val="2.7872406317745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A4A3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8346673280123027E-17"/>
                  <c:y val="-2.1678538247135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D-4B1C-A2C2-D2CAC8047C8D}"/>
                </c:ext>
              </c:extLst>
            </c:dLbl>
            <c:dLbl>
              <c:idx val="3"/>
              <c:layout>
                <c:manualLayout>
                  <c:x val="0"/>
                  <c:y val="-4.9550944564880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0D-4B1C-A2C2-D2CAC8047C8D}"/>
                </c:ext>
              </c:extLst>
            </c:dLbl>
            <c:dLbl>
              <c:idx val="5"/>
              <c:layout>
                <c:manualLayout>
                  <c:x val="0"/>
                  <c:y val="-1.548467017652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D-4B1C-A2C2-D2CAC8047C8D}"/>
                </c:ext>
              </c:extLst>
            </c:dLbl>
            <c:dLbl>
              <c:idx val="6"/>
              <c:layout>
                <c:manualLayout>
                  <c:x val="0"/>
                  <c:y val="-3.4066274388355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D-4B1C-A2C2-D2CAC8047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Sheet1!$C$1:$I$1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Sheet1!$C$2:$I$2</c:f>
              <c:numCache>
                <c:formatCode>#,##0</c:formatCode>
                <c:ptCount val="7"/>
                <c:pt idx="0">
                  <c:v>72026</c:v>
                </c:pt>
                <c:pt idx="1">
                  <c:v>58957</c:v>
                </c:pt>
                <c:pt idx="2">
                  <c:v>337804</c:v>
                </c:pt>
                <c:pt idx="3">
                  <c:v>179563</c:v>
                </c:pt>
                <c:pt idx="4">
                  <c:v>151774</c:v>
                </c:pt>
                <c:pt idx="5">
                  <c:v>139886</c:v>
                </c:pt>
                <c:pt idx="6">
                  <c:v>184365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D-4B1C-A2C2-D2CAC8047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27"/>
        <c:axId val="439619696"/>
        <c:axId val="439614448"/>
      </c:barChart>
      <c:catAx>
        <c:axId val="4396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14448"/>
        <c:crosses val="autoZero"/>
        <c:auto val="1"/>
        <c:lblAlgn val="ctr"/>
        <c:lblOffset val="100"/>
        <c:noMultiLvlLbl val="0"/>
      </c:catAx>
      <c:valAx>
        <c:axId val="4396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1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solidFill>
        <a:srgbClr val="78A22F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Market</a:t>
            </a:r>
            <a:r>
              <a:rPr lang="en-US" b="1" baseline="0" dirty="0"/>
              <a:t> Bucks Redeemed By Month, 2020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8A22F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363522179241524E-2"/>
                  <c:y val="-5.2870151969849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94-45D6-B6FC-2FD7260C1B12}"/>
                </c:ext>
              </c:extLst>
            </c:dLbl>
            <c:dLbl>
              <c:idx val="2"/>
              <c:layout>
                <c:manualLayout>
                  <c:x val="-5.8395892377976197E-2"/>
                  <c:y val="-5.715203260135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4-45D6-B6FC-2FD7260C1B12}"/>
                </c:ext>
              </c:extLst>
            </c:dLbl>
            <c:dLbl>
              <c:idx val="3"/>
              <c:layout>
                <c:manualLayout>
                  <c:x val="-5.66858194830894E-2"/>
                  <c:y val="-6.6310306499708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4-45D6-B6FC-2FD7260C1B12}"/>
                </c:ext>
              </c:extLst>
            </c:dLbl>
            <c:dLbl>
              <c:idx val="4"/>
              <c:layout>
                <c:manualLayout>
                  <c:x val="-5.8395888013998247E-2"/>
                  <c:y val="-6.7094998541848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4-45D6-B6FC-2FD7260C1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Sheet1!$A$41:$F$41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Sheet1!$A$42:$F$42</c:f>
              <c:numCache>
                <c:formatCode>General</c:formatCode>
                <c:ptCount val="6"/>
                <c:pt idx="0">
                  <c:v>3370</c:v>
                </c:pt>
                <c:pt idx="1">
                  <c:v>8168</c:v>
                </c:pt>
                <c:pt idx="2" formatCode="#,##0">
                  <c:v>22238</c:v>
                </c:pt>
                <c:pt idx="3" formatCode="#,##0">
                  <c:v>32255</c:v>
                </c:pt>
                <c:pt idx="4" formatCode="#,##0">
                  <c:v>51981</c:v>
                </c:pt>
                <c:pt idx="5" formatCode="#,##0">
                  <c:v>65725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94-45D6-B6FC-2FD7260C1B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1645376"/>
        <c:axId val="531646032"/>
      </c:lineChart>
      <c:catAx>
        <c:axId val="5316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646032"/>
        <c:crosses val="autoZero"/>
        <c:auto val="1"/>
        <c:lblAlgn val="ctr"/>
        <c:lblOffset val="100"/>
        <c:noMultiLvlLbl val="0"/>
      </c:catAx>
      <c:valAx>
        <c:axId val="5316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6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8100" cap="flat" cmpd="sng" algn="ctr">
      <a:solidFill>
        <a:srgbClr val="78A22F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205472-C070-40CF-8513-28F6A03A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9A773-22B3-46B9-8440-0C269F671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9/18/2018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169A5-F35D-4532-B9A6-1E66E7FE8A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6E302-2BC5-42B9-8072-E18EAAB4D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5BB144-0CD5-4251-BCEE-FD42E7FB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49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9/18/2018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C7970-51CB-4CEF-B9BA-08C25007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43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7884CC54-B9A9-4966-A9FC-D0CA2DBB9742}" type="slidenum">
              <a:rPr lang="en-US">
                <a:solidFill>
                  <a:prstClr val="black"/>
                </a:solidFill>
                <a:latin typeface="Calibri"/>
              </a:rPr>
              <a:pPr defTabSz="931774"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D07A78F-1DDA-4FD3-9499-A32BB32B34AA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6878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08025"/>
            <a:ext cx="47275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4059180" y="8977133"/>
            <a:ext cx="3105348" cy="472567"/>
          </a:xfrm>
          <a:prstGeom prst="rect">
            <a:avLst/>
          </a:prstGeom>
        </p:spPr>
        <p:txBody>
          <a:bodyPr lIns="94932" tIns="47453" rIns="94932" bIns="47453" anchor="b" anchorCtr="0">
            <a:noAutofit/>
          </a:bodyPr>
          <a:lstStyle/>
          <a:p>
            <a:pPr defTabSz="931774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buClr>
                  <a:srgbClr val="000000"/>
                </a:buClr>
                <a:buSzPct val="25000"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15052-7007-4D55-98F1-3349D20A518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7966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8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AEA41-AC2C-4DCB-85DF-98D46E87C78F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1827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8" cy="4253103"/>
          </a:xfrm>
          <a:prstGeom prst="rect">
            <a:avLst/>
          </a:prstGeom>
          <a:noFill/>
          <a:ln>
            <a:noFill/>
          </a:ln>
        </p:spPr>
        <p:txBody>
          <a:bodyPr lIns="94932" tIns="47453" rIns="94932" bIns="4745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en-US" sz="1200" dirty="0"/>
              <a:t>99 participating farmers market locations reported $151,744 in Market Bucks redeemed by their vendors. This includes Market Bucks distributed as part of the dollar-for-dollar match and through the additional incentive gift certificates. Due to the popularity of the program in 2016, we limited the number of gift certificates in 2017 &amp; 2018, which is reflected in the decrease in Market Bucks spent.</a:t>
            </a:r>
          </a:p>
          <a:p>
            <a:pPr>
              <a:spcBef>
                <a:spcPts val="326"/>
              </a:spcBef>
              <a:buClr>
                <a:schemeClr val="dk1"/>
              </a:buClr>
              <a:buSzPct val="100000"/>
            </a:pPr>
            <a:endParaRPr dirty="0">
              <a:latin typeface="Calibri"/>
              <a:ea typeface="Calibri"/>
              <a:cs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4059180" y="8977133"/>
            <a:ext cx="3105347" cy="472567"/>
          </a:xfrm>
          <a:prstGeom prst="rect">
            <a:avLst/>
          </a:prstGeom>
          <a:noFill/>
          <a:ln>
            <a:noFill/>
          </a:ln>
        </p:spPr>
        <p:txBody>
          <a:bodyPr lIns="94932" tIns="47453" rIns="94932" bIns="47453" anchor="b" anchorCtr="0">
            <a:noAutofit/>
          </a:bodyPr>
          <a:lstStyle/>
          <a:p>
            <a:pPr defTabSz="931774"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SzPct val="25000"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3F331B-E397-45F8-9436-FBB7CDEC6E7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9340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Market Bucks redemptions grew steadily throughout the season, primarily due to: </a:t>
            </a:r>
          </a:p>
          <a:p>
            <a:r>
              <a:rPr lang="en-US" sz="1200" dirty="0"/>
              <a:t>1.) Growing awareness of the program,</a:t>
            </a:r>
          </a:p>
          <a:p>
            <a:r>
              <a:rPr lang="en-US" sz="1200" dirty="0"/>
              <a:t>2.) Increased availability of produce through the summer months, and </a:t>
            </a:r>
          </a:p>
          <a:p>
            <a:r>
              <a:rPr lang="en-US" sz="1200" dirty="0"/>
              <a:t>3.) Incentive gift certificates expiring in August and September.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B18067-5E4D-446E-B943-129684605F8E}" type="slidenum">
              <a:rPr lang="en-US">
                <a:solidFill>
                  <a:prstClr val="black"/>
                </a:solidFill>
                <a:latin typeface="Calibri"/>
              </a:rPr>
              <a:pPr defTabSz="931774"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B3AF3CD-3B25-48FD-8609-9AE99391EFFC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5989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Participating farmers markets are located throughout Minnesota. Market Bucks redemptions range from $6 to just over $35,000 per market. The average was $1,932 in Market </a:t>
            </a:r>
            <a:r>
              <a:rPr lang="en-US" sz="1200" dirty="0" err="1"/>
              <a:t>Bucks.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7884CC54-B9A9-4966-A9FC-D0CA2DBB9742}" type="slidenum">
              <a:rPr lang="en-US">
                <a:solidFill>
                  <a:prstClr val="black"/>
                </a:solidFill>
                <a:latin typeface="Calibri"/>
              </a:rPr>
              <a:pPr defTabSz="931774"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BFBF6F6-3BFA-440E-9843-18090AFD205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7971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B18067-5E4D-446E-B943-129684605F8E}" type="slidenum">
              <a:rPr lang="en-US">
                <a:solidFill>
                  <a:prstClr val="black"/>
                </a:solidFill>
                <a:latin typeface="Calibri"/>
              </a:rPr>
              <a:pPr defTabSz="931774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79A8A75-EEB0-487C-9D77-448EFD2FBB2C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539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8067-5E4D-446E-B943-129684605F8E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CDA783E-8954-4594-9BC7-B6192C61C4F7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0725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B18067-5E4D-446E-B943-129684605F8E}" type="slidenum">
              <a:rPr lang="en-US">
                <a:solidFill>
                  <a:prstClr val="black"/>
                </a:solidFill>
                <a:latin typeface="Calibri"/>
              </a:rPr>
              <a:pPr defTabSz="931774"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2643E4A-AA2F-4A26-B04F-C0BD63D43254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768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7"/>
            <a:ext cx="6400800" cy="15592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3F3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5"/>
          <a:stretch/>
        </p:blipFill>
        <p:spPr>
          <a:xfrm>
            <a:off x="7974842" y="5586984"/>
            <a:ext cx="1023582" cy="117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5"/>
          <a:stretch/>
        </p:blipFill>
        <p:spPr>
          <a:xfrm>
            <a:off x="5334000" y="5586984"/>
            <a:ext cx="2634018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549" y="0"/>
            <a:ext cx="9148549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5334000" cy="533400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1"/>
                </a:solidFill>
                <a:effectLst>
                  <a:outerShdw blurRad="50800" dist="38100" dir="2700000" algn="tl" rotWithShape="0">
                    <a:srgbClr val="3F3E29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2057400"/>
            <a:ext cx="8001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0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549" y="0"/>
            <a:ext cx="9148549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2057400"/>
            <a:ext cx="3733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2057400"/>
            <a:ext cx="3733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5334000" cy="533400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1"/>
                </a:solidFill>
                <a:effectLst>
                  <a:outerShdw blurRad="50800" dist="38100" dir="2700000" algn="tl" rotWithShape="0">
                    <a:srgbClr val="3F3E29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18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9_Pictur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-25400"/>
            <a:ext cx="9144000" cy="16748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9841" y="457202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0" algn="l" rtl="0">
              <a:spcBef>
                <a:spcPts val="225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0" algn="l" rtl="0">
              <a:spcBef>
                <a:spcPts val="225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0" algn="l" rtl="0">
              <a:spcBef>
                <a:spcPts val="225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spcBef>
                <a:spcPts val="225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0" algn="l" rtl="0">
              <a:spcBef>
                <a:spcPts val="113"/>
              </a:spcBef>
              <a:buClr>
                <a:schemeClr val="dk1"/>
              </a:buClr>
              <a:buFont typeface="Arial"/>
              <a:buChar char="■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0" algn="l" rtl="0">
              <a:spcBef>
                <a:spcPts val="113"/>
              </a:spcBef>
              <a:buClr>
                <a:schemeClr val="dk1"/>
              </a:buClr>
              <a:buFont typeface="Arial"/>
              <a:buChar char="●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0" algn="l" rtl="0">
              <a:spcBef>
                <a:spcPts val="113"/>
              </a:spcBef>
              <a:buClr>
                <a:schemeClr val="dk1"/>
              </a:buClr>
              <a:buFont typeface="Arial"/>
              <a:buChar char="○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spcBef>
                <a:spcPts val="113"/>
              </a:spcBef>
              <a:buClr>
                <a:schemeClr val="dk1"/>
              </a:buClr>
              <a:buFont typeface="Arial"/>
              <a:buChar char="■"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6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Bar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21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80963" algn="l" rtl="0">
              <a:spcBef>
                <a:spcPts val="42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47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667504"/>
            <a:ext cx="4572000" cy="1411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cxnSp>
        <p:nvCxnSpPr>
          <p:cNvPr id="37" name="Shape 37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9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2356371"/>
            <a:ext cx="75408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100">
                <a:solidFill>
                  <a:schemeClr val="accent4"/>
                </a:solidFill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41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2356371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57175" lvl="0" indent="-257175"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500">
                <a:solidFill>
                  <a:schemeClr val="accent4"/>
                </a:solidFill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 33"/>
          <p:cNvSpPr/>
          <p:nvPr/>
        </p:nvSpPr>
        <p:spPr>
          <a:xfrm>
            <a:off x="-1" y="667504"/>
            <a:ext cx="6188659" cy="1411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22" name="Shape 38"/>
          <p:cNvSpPr txBox="1">
            <a:spLocks noGrp="1"/>
          </p:cNvSpPr>
          <p:nvPr>
            <p:ph type="title"/>
          </p:nvPr>
        </p:nvSpPr>
        <p:spPr>
          <a:xfrm>
            <a:off x="1146029" y="707633"/>
            <a:ext cx="485975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Shape 39"/>
          <p:cNvSpPr txBox="1">
            <a:spLocks noGrp="1"/>
          </p:cNvSpPr>
          <p:nvPr>
            <p:ph type="body" idx="1"/>
          </p:nvPr>
        </p:nvSpPr>
        <p:spPr>
          <a:xfrm>
            <a:off x="1146028" y="2356371"/>
            <a:ext cx="3806975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4"/>
              </a:buClr>
              <a:buSzPct val="100000"/>
              <a:defRPr sz="1500">
                <a:solidFill>
                  <a:schemeClr val="accent4"/>
                </a:solidFill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hape 37"/>
          <p:cNvCxnSpPr/>
          <p:nvPr/>
        </p:nvCxnSpPr>
        <p:spPr>
          <a:xfrm>
            <a:off x="1037450" y="1059499"/>
            <a:ext cx="0" cy="627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26910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9144000" cy="33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10" name="Shape 10"/>
          <p:cNvSpPr/>
          <p:nvPr/>
        </p:nvSpPr>
        <p:spPr>
          <a:xfrm>
            <a:off x="0" y="4"/>
            <a:ext cx="9144000" cy="70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9144000" cy="509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9144000" cy="15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13" name="Shape 13"/>
          <p:cNvSpPr/>
          <p:nvPr/>
        </p:nvSpPr>
        <p:spPr>
          <a:xfrm>
            <a:off x="0" y="6112104"/>
            <a:ext cx="9144000" cy="745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092204"/>
            <a:ext cx="5810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500"/>
            </a:lvl2pPr>
            <a:lvl3pPr lvl="2" algn="ctr">
              <a:spcBef>
                <a:spcPts val="0"/>
              </a:spcBef>
              <a:buSzPct val="100000"/>
              <a:defRPr sz="4500"/>
            </a:lvl3pPr>
            <a:lvl4pPr lvl="3" algn="ctr">
              <a:spcBef>
                <a:spcPts val="0"/>
              </a:spcBef>
              <a:buSzPct val="100000"/>
              <a:defRPr sz="4500"/>
            </a:lvl4pPr>
            <a:lvl5pPr lvl="4" algn="ctr">
              <a:spcBef>
                <a:spcPts val="0"/>
              </a:spcBef>
              <a:buSzPct val="100000"/>
              <a:defRPr sz="4500"/>
            </a:lvl5pPr>
            <a:lvl6pPr lvl="5" algn="ctr">
              <a:spcBef>
                <a:spcPts val="0"/>
              </a:spcBef>
              <a:buSzPct val="100000"/>
              <a:defRPr sz="4500"/>
            </a:lvl6pPr>
            <a:lvl7pPr lvl="6" algn="ctr">
              <a:spcBef>
                <a:spcPts val="0"/>
              </a:spcBef>
              <a:buSzPct val="100000"/>
              <a:defRPr sz="4500"/>
            </a:lvl7pPr>
            <a:lvl8pPr lvl="7" algn="ctr">
              <a:spcBef>
                <a:spcPts val="0"/>
              </a:spcBef>
              <a:buSzPct val="100000"/>
              <a:defRPr sz="4500"/>
            </a:lvl8pPr>
            <a:lvl9pPr lvl="8" algn="ctr">
              <a:spcBef>
                <a:spcPts val="0"/>
              </a:spcBef>
              <a:buSzPct val="100000"/>
              <a:defRPr sz="45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hape 17"/>
          <p:cNvSpPr txBox="1">
            <a:spLocks noGrp="1"/>
          </p:cNvSpPr>
          <p:nvPr>
            <p:ph type="subTitle" idx="1"/>
          </p:nvPr>
        </p:nvSpPr>
        <p:spPr>
          <a:xfrm>
            <a:off x="685803" y="2819404"/>
            <a:ext cx="45056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5F73A-A735-4938-8C80-18E683F1E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0" y="4825737"/>
            <a:ext cx="2213000" cy="7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5" y="3838338"/>
            <a:ext cx="45056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chemeClr val="accent4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3600">
                <a:solidFill>
                  <a:srgbClr val="11445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5" y="5310739"/>
            <a:ext cx="45056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chemeClr val="accent4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35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5"/>
            <a:ext cx="3474300" cy="70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667499"/>
            <a:ext cx="3474300" cy="6190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" y="1672217"/>
            <a:ext cx="2504846" cy="30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9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14789"/>
            <a:ext cx="77724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2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27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33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8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7"/>
            <a:ext cx="4040188" cy="3235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7"/>
            <a:ext cx="4041775" cy="3235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29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48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6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62517" y="838200"/>
            <a:ext cx="5105400" cy="5105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62517" y="3036888"/>
            <a:ext cx="5105400" cy="1154112"/>
          </a:xfrm>
          <a:solidFill>
            <a:srgbClr val="3F3E29"/>
          </a:solidFill>
        </p:spPr>
        <p:txBody>
          <a:bodyPr anchor="ctr" anchorCtr="0"/>
          <a:lstStyle>
            <a:lvl1pPr algn="ctr">
              <a:defRPr spc="2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9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0"/>
          </a:xfrm>
        </p:spPr>
        <p:txBody>
          <a:bodyPr anchor="b"/>
          <a:lstStyle>
            <a:lvl1pPr algn="l">
              <a:defRPr sz="15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572000"/>
            <a:ext cx="9144000" cy="1828800"/>
          </a:xfrm>
          <a:solidFill>
            <a:srgbClr val="D06F1A">
              <a:alpha val="80000"/>
            </a:srgb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283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EF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F3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5"/>
          <a:stretch/>
        </p:blipFill>
        <p:spPr>
          <a:xfrm>
            <a:off x="8763000" y="6466109"/>
            <a:ext cx="254758" cy="2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</p:sldLayoutIdLst>
  <p:hf sldNum="0" hdr="0" ftr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rgbClr val="3F3E29"/>
          </a:solidFill>
          <a:latin typeface="Yanone Kaffeesatz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78A22F"/>
          </a:solidFill>
          <a:latin typeface="Yanone Kaffeesatz" panose="00000500000000000000" pitchFamily="2" charset="0"/>
          <a:ea typeface="Roboto" panose="02000000000000000000" pitchFamily="2" charset="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3F3E29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3F3E29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3F3E29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3F3E29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344" y="24145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75" dirty="0"/>
              <a:t>SNAP/EBT at Farmers Markets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604DD-EAB5-4243-B446-7923EC76C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72" y="1991089"/>
            <a:ext cx="6643600" cy="254331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5927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2928" y="462646"/>
            <a:ext cx="3271799" cy="11025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Questions?</a:t>
            </a:r>
            <a:r>
              <a:rPr lang="en-US" sz="2700" dirty="0">
                <a:solidFill>
                  <a:schemeClr val="accent2"/>
                </a:solidFill>
              </a:rPr>
              <a:t> </a:t>
            </a:r>
            <a:br>
              <a:rPr lang="en-US" sz="2700" dirty="0">
                <a:solidFill>
                  <a:schemeClr val="accent2"/>
                </a:solidFill>
              </a:rPr>
            </a:br>
            <a:br>
              <a:rPr lang="en-US" sz="2700" dirty="0">
                <a:solidFill>
                  <a:schemeClr val="accent2"/>
                </a:solidFill>
              </a:rPr>
            </a:br>
            <a:r>
              <a:rPr lang="en-US" sz="2700" dirty="0">
                <a:solidFill>
                  <a:schemeClr val="accent2"/>
                </a:solidFill>
              </a:rPr>
              <a:t>Contact:</a:t>
            </a:r>
            <a:endParaRPr lang="en-US" sz="4950" dirty="0">
              <a:solidFill>
                <a:srgbClr val="5B5837"/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876615" y="1992753"/>
            <a:ext cx="31444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B5837"/>
                </a:solidFill>
                <a:latin typeface="Roboto"/>
              </a:rPr>
              <a:t>Nicole Bailey</a:t>
            </a:r>
          </a:p>
          <a:p>
            <a:r>
              <a:rPr lang="en-US" sz="1600" b="1" dirty="0">
                <a:solidFill>
                  <a:srgbClr val="5B5837"/>
                </a:solidFill>
                <a:latin typeface="Roboto"/>
              </a:rPr>
              <a:t>nbailey@hungersolutions.org651-789-9851</a:t>
            </a:r>
          </a:p>
          <a:p>
            <a:endParaRPr lang="en-US" sz="1600" b="1" dirty="0">
              <a:solidFill>
                <a:srgbClr val="5B5837"/>
              </a:solidFill>
              <a:latin typeface="Roboto"/>
            </a:endParaRPr>
          </a:p>
          <a:p>
            <a:r>
              <a:rPr lang="en-US" sz="1600" b="1" dirty="0">
                <a:solidFill>
                  <a:srgbClr val="5B5837"/>
                </a:solidFill>
                <a:latin typeface="Roboto"/>
              </a:rPr>
              <a:t>OR</a:t>
            </a:r>
            <a:endParaRPr lang="en-US" sz="1350" dirty="0">
              <a:solidFill>
                <a:srgbClr val="5B5837"/>
              </a:solidFill>
              <a:latin typeface="Roboto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870265" y="3446903"/>
            <a:ext cx="314446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B5837"/>
                </a:solidFill>
                <a:latin typeface="Roboto"/>
              </a:rPr>
              <a:t>David Nicholson</a:t>
            </a:r>
          </a:p>
          <a:p>
            <a:r>
              <a:rPr lang="en-US" sz="1600" b="1" dirty="0">
                <a:solidFill>
                  <a:srgbClr val="5B5837"/>
                </a:solidFill>
                <a:latin typeface="Roboto"/>
              </a:rPr>
              <a:t>david@n-node.com</a:t>
            </a:r>
          </a:p>
          <a:p>
            <a:endParaRPr lang="en-US" sz="1350" dirty="0">
              <a:solidFill>
                <a:srgbClr val="5B5837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080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04866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5B5837"/>
                </a:solidFill>
              </a:rPr>
              <a:t>Market Bucks	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1098232" y="951936"/>
            <a:ext cx="6457478" cy="36972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 lang="en-US" b="1" dirty="0">
              <a:solidFill>
                <a:srgbClr val="3F3E29"/>
              </a:solidFill>
              <a:latin typeface="+mj-lt"/>
            </a:endParaRPr>
          </a:p>
          <a:p>
            <a:pPr>
              <a:lnSpc>
                <a:spcPct val="115000"/>
              </a:lnSpc>
              <a:spcBef>
                <a:spcPts val="225"/>
              </a:spcBef>
              <a:buClr>
                <a:schemeClr val="dk1"/>
              </a:buClr>
              <a:buSzPct val="78571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Market Bucks is a farmers market incentive program designed to help SNAP customers increase their purchasing power at farmers markets. </a:t>
            </a:r>
          </a:p>
          <a:p>
            <a:pPr>
              <a:lnSpc>
                <a:spcPct val="115000"/>
              </a:lnSpc>
              <a:spcBef>
                <a:spcPts val="225"/>
              </a:spcBef>
              <a:buClr>
                <a:schemeClr val="dk1"/>
              </a:buClr>
              <a:buSzPct val="78571"/>
            </a:pPr>
            <a:endParaRPr lang="en-US" sz="18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15000"/>
              </a:lnSpc>
              <a:spcBef>
                <a:spcPts val="225"/>
              </a:spcBef>
              <a:buClr>
                <a:schemeClr val="dk1"/>
              </a:buClr>
              <a:buSzPct val="78571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SNAP customers can use their EBT card at 99 participating farmers market locations and receive a dollar-for-dollar match on all SNAP spending at the market, up to $10. </a:t>
            </a:r>
            <a:endParaRPr lang="en-US" sz="1200" dirty="0">
              <a:solidFill>
                <a:schemeClr val="accent4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sz="1350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AA239544-56C5-415C-AF7D-70E89EC0A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0" y="4306939"/>
            <a:ext cx="6073221" cy="16764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2845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71475" y="465588"/>
            <a:ext cx="6057900" cy="97155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500" i="0" dirty="0">
                <a:solidFill>
                  <a:schemeClr val="accent4"/>
                </a:solidFill>
                <a:latin typeface="+mj-lt"/>
                <a:ea typeface="Calibri"/>
                <a:cs typeface="Calibri"/>
                <a:sym typeface="Calibri"/>
              </a:rPr>
              <a:t>Year in Review 2020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4294967295"/>
          </p:nvPr>
        </p:nvSpPr>
        <p:spPr>
          <a:xfrm>
            <a:off x="1095769" y="1790700"/>
            <a:ext cx="6562331" cy="257175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SNAP customers spent $276,920 in SNAP/EBT and</a:t>
            </a: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$184,365 in Market Bucks during summer 2020.</a:t>
            </a: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Creating $619,474 in additional economic activity in communities throughout the state. 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71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6548" y="325077"/>
            <a:ext cx="6849295" cy="916835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>
              <a:spcBef>
                <a:spcPts val="240"/>
              </a:spcBef>
              <a:buClr>
                <a:schemeClr val="dk1"/>
              </a:buClr>
              <a:buSzPct val="25000"/>
            </a:pPr>
            <a:r>
              <a:rPr lang="en-US" sz="45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Market Bucks Transactions </a:t>
            </a:r>
            <a:endParaRPr sz="4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F7FF39-B8A7-450C-B281-3D69D4CC0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717552"/>
              </p:ext>
            </p:extLst>
          </p:nvPr>
        </p:nvGraphicFramePr>
        <p:xfrm>
          <a:off x="1362243" y="1012054"/>
          <a:ext cx="6419514" cy="433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40EDF6-20A5-4B87-BB75-32D0D976787D}"/>
              </a:ext>
            </a:extLst>
          </p:cNvPr>
          <p:cNvSpPr txBox="1"/>
          <p:nvPr/>
        </p:nvSpPr>
        <p:spPr>
          <a:xfrm>
            <a:off x="1362243" y="5471094"/>
            <a:ext cx="71425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2014-2015 data from BCBS. 2016-2020 data from Hunger Solutions.</a:t>
            </a:r>
            <a:endParaRPr lang="en-US" sz="900" dirty="0"/>
          </a:p>
          <a:p>
            <a:r>
              <a:rPr lang="en-US" sz="900" i="1" dirty="0"/>
              <a:t>*2016 data for May 1, 2016 to October 31,2016 as reported by participating markets.  Data reflects and in match (from $5 to $10 in 2016) and incentive gift certificates.</a:t>
            </a:r>
            <a:endParaRPr lang="en-US" sz="900" dirty="0"/>
          </a:p>
          <a:p>
            <a:r>
              <a:rPr lang="en-US" sz="900" i="1" dirty="0"/>
              <a:t>**2017 data for May 1, 2017 to October 31, 2017 as reported by participating markets.  Data reflects a decrease in number and amount of incentive gift certificates issued.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5" y="362737"/>
            <a:ext cx="626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15" dirty="0">
                <a:solidFill>
                  <a:srgbClr val="4A4A30"/>
                </a:solidFill>
                <a:latin typeface="Yanone Kaffeesatz"/>
              </a:rPr>
              <a:t>Market Bucks by Month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E773AD-32FC-4FA0-B129-935FC9C00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973551"/>
              </p:ext>
            </p:extLst>
          </p:nvPr>
        </p:nvGraphicFramePr>
        <p:xfrm>
          <a:off x="591143" y="1349297"/>
          <a:ext cx="7426584" cy="460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16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55" y="2519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Market Bucks Redemptions by Market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0B056-02CD-47BF-9230-3F9936961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0" y="1292251"/>
            <a:ext cx="4557988" cy="48231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3610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778" y="338698"/>
            <a:ext cx="6057900" cy="1028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>
                <a:latin typeface="+mj-lt"/>
              </a:rPr>
              <a:t>Winter Markets </a:t>
            </a:r>
            <a:endParaRPr lang="en-US" sz="4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244" y="1367398"/>
            <a:ext cx="6733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November 2019-April 2020 marked the fourth full winter market season for the Market Bucks program. Markets range from one-time markets—typically at Thanksgiving or Christmas holidays—to weekly markets much like the summer schedule.</a:t>
            </a:r>
            <a:endParaRPr lang="en-US" sz="1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B233AA8-3CF0-4C75-ABF2-25AEFEF39EAD}"/>
              </a:ext>
            </a:extLst>
          </p:cNvPr>
          <p:cNvSpPr txBox="1"/>
          <p:nvPr/>
        </p:nvSpPr>
        <p:spPr>
          <a:xfrm>
            <a:off x="699711" y="2813447"/>
            <a:ext cx="7956017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8A22F"/>
                </a:solidFill>
                <a:latin typeface="+mj-lt"/>
              </a:rPr>
              <a:t>Winter 2019-2020 By the Numbers</a:t>
            </a:r>
          </a:p>
          <a:p>
            <a:endParaRPr lang="en-US" sz="2400" dirty="0">
              <a:solidFill>
                <a:srgbClr val="4A4A30"/>
              </a:solidFill>
            </a:endParaRPr>
          </a:p>
          <a:p>
            <a:r>
              <a:rPr lang="en-US" sz="2400" dirty="0">
                <a:solidFill>
                  <a:srgbClr val="4A4A30"/>
                </a:solidFill>
              </a:rPr>
              <a:t>           21 		       $17,950		           54%</a:t>
            </a:r>
          </a:p>
          <a:p>
            <a:r>
              <a:rPr lang="en-US" sz="2000" dirty="0">
                <a:solidFill>
                  <a:srgbClr val="4A4A30"/>
                </a:solidFill>
              </a:rPr>
              <a:t>participating Markets     in Market Bucks spent 	  of markets outside 						      of the Metro</a:t>
            </a:r>
          </a:p>
          <a:p>
            <a:endParaRPr lang="en-US" sz="2000" dirty="0">
              <a:solidFill>
                <a:srgbClr val="4A4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/>
                </a:solidFill>
              </a:rPr>
              <a:t>2019 Updates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829383" y="1651905"/>
            <a:ext cx="7485233" cy="29200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Market Bucks secured in 2019-2020 budget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Ongoing part of the budget for $325,000/year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Administrative Grants still available through Hunger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Annual Meeting on February 6</a:t>
            </a:r>
            <a:r>
              <a:rPr lang="en-US" baseline="30000" dirty="0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, from 10:00am-12:00pm. Call in option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some resources?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Up to $500 for a card reader through SHIP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www.health.state.mn.us</a:t>
            </a:r>
            <a:r>
              <a:rPr lang="en-US" dirty="0"/>
              <a:t>/</a:t>
            </a:r>
            <a:r>
              <a:rPr lang="en-US" dirty="0" err="1"/>
              <a:t>divs</a:t>
            </a:r>
            <a:r>
              <a:rPr lang="en-US" dirty="0"/>
              <a:t>/</a:t>
            </a:r>
            <a:r>
              <a:rPr lang="en-US" dirty="0" err="1"/>
              <a:t>oshii</a:t>
            </a:r>
            <a:r>
              <a:rPr lang="en-US" dirty="0"/>
              <a:t>/ship/communities/</a:t>
            </a:r>
          </a:p>
          <a:p>
            <a:r>
              <a:rPr lang="en-US" dirty="0"/>
              <a:t>No-cost one-on-one assistance for getting started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Send an email to </a:t>
            </a:r>
            <a:r>
              <a:rPr lang="en-US" dirty="0" err="1"/>
              <a:t>info@snapatthemarket.com</a:t>
            </a:r>
            <a:endParaRPr lang="en-US" dirty="0"/>
          </a:p>
          <a:p>
            <a:r>
              <a:rPr lang="en-US" dirty="0"/>
              <a:t>No-cost peer-to-peer assistance for getting started and all the rest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Farmers Market Coffee and Call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Wednesday of (nearly) every month at 8am</a:t>
            </a:r>
          </a:p>
          <a:p>
            <a:pPr lvl="1"/>
            <a:r>
              <a:rPr lang="en-US" dirty="0"/>
              <a:t>Dial 1-844-302-0362 and enter 32952809 at the prompt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Farmers Market group on MDH’s Basecamp</a:t>
            </a:r>
          </a:p>
          <a:p>
            <a:pPr lvl="1"/>
            <a:r>
              <a:rPr lang="en-US" dirty="0"/>
              <a:t>Contact </a:t>
            </a:r>
            <a:r>
              <a:rPr lang="en-US" dirty="0" err="1"/>
              <a:t>Nicole.Chimbetete@state.mn.us</a:t>
            </a:r>
            <a:r>
              <a:rPr lang="en-US" dirty="0"/>
              <a:t> to get signed up</a:t>
            </a:r>
          </a:p>
        </p:txBody>
      </p:sp>
    </p:spTree>
    <p:extLst>
      <p:ext uri="{BB962C8B-B14F-4D97-AF65-F5344CB8AC3E}">
        <p14:creationId xmlns:p14="http://schemas.microsoft.com/office/powerpoint/2010/main" val="1887552925"/>
      </p:ext>
    </p:extLst>
  </p:cSld>
  <p:clrMapOvr>
    <a:masterClrMapping/>
  </p:clrMapOvr>
</p:sld>
</file>

<file path=ppt/theme/theme1.xml><?xml version="1.0" encoding="utf-8"?>
<a:theme xmlns:a="http://schemas.openxmlformats.org/drawingml/2006/main" name="New Hunger Solutions Template (1)">
  <a:themeElements>
    <a:clrScheme name="HSM">
      <a:dk1>
        <a:sysClr val="windowText" lastClr="000000"/>
      </a:dk1>
      <a:lt1>
        <a:sysClr val="window" lastClr="FFFFFF"/>
      </a:lt1>
      <a:dk2>
        <a:srgbClr val="3F3E29"/>
      </a:dk2>
      <a:lt2>
        <a:srgbClr val="FFF6DC"/>
      </a:lt2>
      <a:accent1>
        <a:srgbClr val="8CC63F"/>
      </a:accent1>
      <a:accent2>
        <a:srgbClr val="78A22F"/>
      </a:accent2>
      <a:accent3>
        <a:srgbClr val="566C11"/>
      </a:accent3>
      <a:accent4>
        <a:srgbClr val="4A4A30"/>
      </a:accent4>
      <a:accent5>
        <a:srgbClr val="D06F1A"/>
      </a:accent5>
      <a:accent6>
        <a:srgbClr val="E8954A"/>
      </a:accent6>
      <a:hlink>
        <a:srgbClr val="0000FF"/>
      </a:hlink>
      <a:folHlink>
        <a:srgbClr val="800080"/>
      </a:folHlink>
    </a:clrScheme>
    <a:fontScheme name="Custom 1">
      <a:majorFont>
        <a:latin typeface="Yanone Kaffeesatz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38216</TotalTime>
  <Words>616</Words>
  <Application>Microsoft Office PowerPoint</Application>
  <PresentationFormat>On-screen Show (4:3)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Roboto</vt:lpstr>
      <vt:lpstr>Yanone Kaffeesatz</vt:lpstr>
      <vt:lpstr>Calibri</vt:lpstr>
      <vt:lpstr>Wingdings</vt:lpstr>
      <vt:lpstr>Arial</vt:lpstr>
      <vt:lpstr>New Hunger Solutions Template (1)</vt:lpstr>
      <vt:lpstr>SNAP/EBT at Farmers Markets </vt:lpstr>
      <vt:lpstr>Market Bucks </vt:lpstr>
      <vt:lpstr>Year in Review 2020</vt:lpstr>
      <vt:lpstr>PowerPoint Presentation</vt:lpstr>
      <vt:lpstr>PowerPoint Presentation</vt:lpstr>
      <vt:lpstr>Market Bucks Redemptions by Market</vt:lpstr>
      <vt:lpstr>Winter Markets </vt:lpstr>
      <vt:lpstr>2019 Updates </vt:lpstr>
      <vt:lpstr>Need some resources?</vt:lpstr>
      <vt:lpstr>Questions?  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Hunger in Minnesota (and what we can do about it)</dc:title>
  <dc:creator>Jill Westfall</dc:creator>
  <cp:lastModifiedBy>Nicole Bailey</cp:lastModifiedBy>
  <cp:revision>36</cp:revision>
  <cp:lastPrinted>2018-09-18T18:20:35Z</cp:lastPrinted>
  <dcterms:created xsi:type="dcterms:W3CDTF">2018-09-18T15:04:58Z</dcterms:created>
  <dcterms:modified xsi:type="dcterms:W3CDTF">2020-11-30T21:11:04Z</dcterms:modified>
</cp:coreProperties>
</file>