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14"/>
  </p:notesMasterIdLst>
  <p:sldIdLst>
    <p:sldId id="267" r:id="rId2"/>
    <p:sldId id="363" r:id="rId3"/>
    <p:sldId id="349" r:id="rId4"/>
    <p:sldId id="269" r:id="rId5"/>
    <p:sldId id="365" r:id="rId6"/>
    <p:sldId id="261" r:id="rId7"/>
    <p:sldId id="265" r:id="rId8"/>
    <p:sldId id="259" r:id="rId9"/>
    <p:sldId id="364" r:id="rId10"/>
    <p:sldId id="366" r:id="rId11"/>
    <p:sldId id="274" r:id="rId12"/>
    <p:sldId id="266" r:id="rId13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Yanone Kaffeesatz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E5570B-1CA1-4772-97A4-36DD61627CAF}" v="288" dt="2023-12-04T23:31:40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4" d="100"/>
          <a:sy n="24" d="100"/>
        </p:scale>
        <p:origin x="3590" y="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3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ungersolutions-my.sharepoint.com/personal/onedrive_hungersolutions_org/Documents/Market%20Bucks/2021/Summer%202021/Annual%20Report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SNAP Redeemed 2019-2023</a:t>
            </a:r>
          </a:p>
        </c:rich>
      </c:tx>
      <c:layout>
        <c:manualLayout>
          <c:xMode val="edge"/>
          <c:yMode val="edge"/>
          <c:x val="0.35936728395061729"/>
          <c:y val="2.264761295051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'SNAP Annual Redeemed'!$B$1</c:f>
              <c:strCache>
                <c:ptCount val="1"/>
                <c:pt idx="0">
                  <c:v>SNAP Redeemed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'SNAP Annual Redeemed'!$A$6:$A$10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'SNAP Annual Redeemed'!$B$6:$B$10</c:f>
              <c:numCache>
                <c:formatCode>_("$"* #,##0.00_);_("$"* \(#,##0.00\);_("$"* "-"??_);_(@_)</c:formatCode>
                <c:ptCount val="5"/>
                <c:pt idx="0">
                  <c:v>164934</c:v>
                </c:pt>
                <c:pt idx="1">
                  <c:v>276920</c:v>
                </c:pt>
                <c:pt idx="2">
                  <c:v>410646.44</c:v>
                </c:pt>
                <c:pt idx="3">
                  <c:v>473641</c:v>
                </c:pt>
                <c:pt idx="4">
                  <c:v>462567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F-4348-BB95-080377081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715526688"/>
        <c:axId val="715527016"/>
      </c:barChart>
      <c:catAx>
        <c:axId val="71552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527016"/>
        <c:crosses val="autoZero"/>
        <c:auto val="1"/>
        <c:lblAlgn val="ctr"/>
        <c:lblOffset val="100"/>
        <c:noMultiLvlLbl val="0"/>
      </c:catAx>
      <c:valAx>
        <c:axId val="715527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52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</a:t>
            </a:r>
            <a:r>
              <a:rPr lang="en-US" baseline="0" dirty="0"/>
              <a:t> Market Bucks Redemptions, 2019-2023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'Annual total MB redeemed'!$A$4:$A$8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'Annual total MB redeemed'!$B$4:$B$8</c:f>
              <c:numCache>
                <c:formatCode>"$"#,##0_);[Red]\("$"#,##0\)</c:formatCode>
                <c:ptCount val="5"/>
                <c:pt idx="0">
                  <c:v>139886</c:v>
                </c:pt>
                <c:pt idx="1">
                  <c:v>184365</c:v>
                </c:pt>
                <c:pt idx="2">
                  <c:v>208346</c:v>
                </c:pt>
                <c:pt idx="3">
                  <c:v>292431</c:v>
                </c:pt>
                <c:pt idx="4">
                  <c:v>299832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5-4DC9-A6E3-8C46039ED07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'Annual total MB redeemed'!$A$4:$A$8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'Annual total MB redeemed'!$C$4:$C$8</c:f>
              <c:numCache>
                <c:formatCode>General</c:formatCode>
                <c:ptCount val="5"/>
                <c:pt idx="3">
                  <c:v>273348</c:v>
                </c:pt>
                <c:pt idx="4">
                  <c:v>281040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1-4453-8514-8F02046AF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40563600"/>
        <c:axId val="840557368"/>
      </c:barChart>
      <c:catAx>
        <c:axId val="84056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557368"/>
        <c:crosses val="autoZero"/>
        <c:auto val="1"/>
        <c:lblAlgn val="ctr"/>
        <c:lblOffset val="100"/>
        <c:noMultiLvlLbl val="0"/>
      </c:catAx>
      <c:valAx>
        <c:axId val="84055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56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Market Bucks redeemed by month 2020-2023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3370</c:v>
                </c:pt>
                <c:pt idx="1">
                  <c:v>8168</c:v>
                </c:pt>
                <c:pt idx="2">
                  <c:v>22238</c:v>
                </c:pt>
                <c:pt idx="3">
                  <c:v>32255</c:v>
                </c:pt>
                <c:pt idx="4">
                  <c:v>51987</c:v>
                </c:pt>
                <c:pt idx="5">
                  <c:v>65725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AB-48E4-8906-9DD131D4A6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7156</c:v>
                </c:pt>
                <c:pt idx="1">
                  <c:v>17498</c:v>
                </c:pt>
                <c:pt idx="2">
                  <c:v>31715</c:v>
                </c:pt>
                <c:pt idx="3">
                  <c:v>41727</c:v>
                </c:pt>
                <c:pt idx="4">
                  <c:v>45837</c:v>
                </c:pt>
                <c:pt idx="5">
                  <c:v>64411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AB-48E4-8906-9DD131D4A6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539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12203</c:v>
                </c:pt>
                <c:pt idx="1">
                  <c:v>32328</c:v>
                </c:pt>
                <c:pt idx="2">
                  <c:v>71890</c:v>
                </c:pt>
                <c:pt idx="3">
                  <c:v>108780</c:v>
                </c:pt>
                <c:pt idx="4">
                  <c:v>135182</c:v>
                </c:pt>
                <c:pt idx="5">
                  <c:v>190453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AB-48E4-8906-9DD131D4A65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17537.29</c:v>
                </c:pt>
                <c:pt idx="1">
                  <c:v>42988</c:v>
                </c:pt>
                <c:pt idx="2">
                  <c:v>92822</c:v>
                </c:pt>
                <c:pt idx="3">
                  <c:v>118214</c:v>
                </c:pt>
                <c:pt idx="4">
                  <c:v>140145</c:v>
                </c:pt>
                <c:pt idx="5">
                  <c:v>169164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D1-4B33-A459-17C35DF23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6780104"/>
        <c:axId val="846785352"/>
      </c:lineChart>
      <c:catAx>
        <c:axId val="84678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785352"/>
        <c:crosses val="autoZero"/>
        <c:auto val="1"/>
        <c:lblAlgn val="ctr"/>
        <c:lblOffset val="100"/>
        <c:noMultiLvlLbl val="0"/>
      </c:catAx>
      <c:valAx>
        <c:axId val="846785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78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512763" y="742950"/>
            <a:ext cx="6618287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64394" y="4713857"/>
            <a:ext cx="6115146" cy="4465758"/>
          </a:xfrm>
          <a:prstGeom prst="rect">
            <a:avLst/>
          </a:prstGeom>
        </p:spPr>
        <p:txBody>
          <a:bodyPr lIns="100353" tIns="100353" rIns="100353" bIns="100353" anchor="t" anchorCtr="0">
            <a:noAutofit/>
          </a:bodyPr>
          <a:lstStyle/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4329792" y="9425990"/>
            <a:ext cx="3312371" cy="496195"/>
          </a:xfrm>
          <a:prstGeom prst="rect">
            <a:avLst/>
          </a:prstGeom>
        </p:spPr>
        <p:txBody>
          <a:bodyPr lIns="100353" tIns="50163" rIns="100353" bIns="50163" anchor="b" anchorCtr="0">
            <a:noAutofit/>
          </a:bodyPr>
          <a:lstStyle/>
          <a:p>
            <a:pPr defTabSz="984978"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</a:rPr>
              <a:pPr defTabSz="984978">
                <a:buSzPct val="25000"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15052-7007-4D55-98F1-3349D20A5187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 lIns="96661" tIns="48331" rIns="96661" bIns="48331"/>
          <a:lstStyle/>
          <a:p>
            <a:r>
              <a:rPr lang="en-US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6796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0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2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730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4133"/>
            <a:ext cx="6400800" cy="116944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114800"/>
            <a:ext cx="9144000" cy="1028700"/>
          </a:xfrm>
          <a:prstGeom prst="rect">
            <a:avLst/>
          </a:prstGeom>
          <a:solidFill>
            <a:srgbClr val="3F3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5"/>
          <a:stretch/>
        </p:blipFill>
        <p:spPr>
          <a:xfrm>
            <a:off x="7974842" y="4190238"/>
            <a:ext cx="1023582" cy="877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85"/>
          <a:stretch/>
        </p:blipFill>
        <p:spPr>
          <a:xfrm>
            <a:off x="5334000" y="4190238"/>
            <a:ext cx="2634018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577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4549" y="0"/>
            <a:ext cx="9148549" cy="1371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857250"/>
            <a:ext cx="5334000" cy="400050"/>
          </a:xfrm>
        </p:spPr>
        <p:txBody>
          <a:bodyPr>
            <a:noAutofit/>
          </a:bodyPr>
          <a:lstStyle>
            <a:lvl1pPr algn="l">
              <a:defRPr sz="2025">
                <a:solidFill>
                  <a:schemeClr val="bg1"/>
                </a:solidFill>
                <a:effectLst>
                  <a:outerShdw blurRad="50800" dist="38100" dir="2700000" algn="tl" rotWithShape="0">
                    <a:srgbClr val="3F3E29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543050"/>
            <a:ext cx="80010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6070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4549" y="0"/>
            <a:ext cx="9148549" cy="1371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543050"/>
            <a:ext cx="37338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1543050"/>
            <a:ext cx="37338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857250"/>
            <a:ext cx="5334000" cy="400050"/>
          </a:xfrm>
        </p:spPr>
        <p:txBody>
          <a:bodyPr>
            <a:noAutofit/>
          </a:bodyPr>
          <a:lstStyle>
            <a:lvl1pPr algn="l">
              <a:defRPr sz="2025">
                <a:solidFill>
                  <a:schemeClr val="bg1"/>
                </a:solidFill>
                <a:effectLst>
                  <a:outerShdw blurRad="50800" dist="38100" dir="2700000" algn="tl" rotWithShape="0">
                    <a:srgbClr val="3F3E29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4842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9_Picture with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-19050"/>
            <a:ext cx="9144000" cy="1256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51427" tIns="25706" rIns="51427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629841" y="342902"/>
            <a:ext cx="2949178" cy="1200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7175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1435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71525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287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92881" marR="0" lvl="1" indent="0" algn="l" rtl="0">
              <a:spcBef>
                <a:spcPts val="23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5763" marR="0" lvl="2" indent="0" algn="l" rtl="0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78644" marR="0" lvl="3" indent="0" algn="l" rtl="0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71525" marR="0" lvl="4" indent="0" algn="l" rtl="0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964406" marR="0" lvl="5" indent="0" algn="l" rtl="0">
              <a:spcBef>
                <a:spcPts val="169"/>
              </a:spcBef>
              <a:buClr>
                <a:schemeClr val="dk1"/>
              </a:buClr>
              <a:buFont typeface="Arial"/>
              <a:buNone/>
              <a:defRPr sz="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7288" marR="0" lvl="6" indent="0" algn="l" rtl="0">
              <a:spcBef>
                <a:spcPts val="169"/>
              </a:spcBef>
              <a:buClr>
                <a:schemeClr val="dk1"/>
              </a:buClr>
              <a:buFont typeface="Arial"/>
              <a:buNone/>
              <a:defRPr sz="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50169" marR="0" lvl="7" indent="0" algn="l" rtl="0">
              <a:spcBef>
                <a:spcPts val="169"/>
              </a:spcBef>
              <a:buClr>
                <a:schemeClr val="dk1"/>
              </a:buClr>
              <a:buFont typeface="Arial"/>
              <a:buNone/>
              <a:defRPr sz="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543050" marR="0" lvl="8" indent="0" algn="l" rtl="0">
              <a:spcBef>
                <a:spcPts val="169"/>
              </a:spcBef>
              <a:buClr>
                <a:schemeClr val="dk1"/>
              </a:buClr>
              <a:buFont typeface="Arial"/>
              <a:buNone/>
              <a:defRPr sz="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92881" marR="0" lvl="1" indent="0" algn="l" rtl="0">
              <a:spcBef>
                <a:spcPts val="11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sz="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5763" marR="0" lvl="2" indent="0" algn="l" rtl="0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sz="5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78644" marR="0" lvl="3" indent="0" algn="l" rtl="0"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4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71525" marR="0" lvl="4" indent="0" algn="l" rtl="0"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sz="4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964406" marR="0" lvl="5" indent="0" algn="l" rtl="0">
              <a:spcBef>
                <a:spcPts val="85"/>
              </a:spcBef>
              <a:buClr>
                <a:schemeClr val="dk1"/>
              </a:buClr>
              <a:buFont typeface="Arial"/>
              <a:buChar char="■"/>
              <a:defRPr sz="4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7288" marR="0" lvl="6" indent="0" algn="l" rtl="0">
              <a:spcBef>
                <a:spcPts val="85"/>
              </a:spcBef>
              <a:buClr>
                <a:schemeClr val="dk1"/>
              </a:buClr>
              <a:buFont typeface="Arial"/>
              <a:buChar char="●"/>
              <a:defRPr sz="4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50169" marR="0" lvl="7" indent="0" algn="l" rtl="0">
              <a:spcBef>
                <a:spcPts val="85"/>
              </a:spcBef>
              <a:buClr>
                <a:schemeClr val="dk1"/>
              </a:buClr>
              <a:buFont typeface="Arial"/>
              <a:buChar char="○"/>
              <a:defRPr sz="4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543050" marR="0" lvl="8" indent="0" algn="l" rtl="0">
              <a:spcBef>
                <a:spcPts val="85"/>
              </a:spcBef>
              <a:buClr>
                <a:schemeClr val="dk1"/>
              </a:buClr>
              <a:buFont typeface="Arial"/>
              <a:buChar char="■"/>
              <a:defRPr sz="4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2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2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20314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Bar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7175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1435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71525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287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240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92881" marR="0" lvl="0" indent="-78581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910" marR="0" lvl="1" indent="-60722" algn="l" rtl="0">
              <a:spcBef>
                <a:spcPts val="315"/>
              </a:spcBef>
              <a:spcAft>
                <a:spcPts val="0"/>
              </a:spcAft>
              <a:buNone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2938" marR="0" lvl="2" indent="-42863" algn="l" rtl="0">
              <a:spcBef>
                <a:spcPts val="27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0113" marR="0" lvl="3" indent="-57150" algn="l" rtl="0">
              <a:spcBef>
                <a:spcPts val="225"/>
              </a:spcBef>
              <a:spcAft>
                <a:spcPts val="0"/>
              </a:spcAft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7288" marR="0" lvl="4" indent="-57150" algn="l" rtl="0">
              <a:spcBef>
                <a:spcPts val="225"/>
              </a:spcBef>
              <a:spcAft>
                <a:spcPts val="0"/>
              </a:spcAft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4463" marR="0" lvl="5" indent="-57150" algn="l" rtl="0">
              <a:spcBef>
                <a:spcPts val="225"/>
              </a:spcBef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1638" marR="0" lvl="6" indent="-57150" algn="l" rtl="0">
              <a:spcBef>
                <a:spcPts val="225"/>
              </a:spcBef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8813" marR="0" lvl="7" indent="-57150" algn="l" rtl="0">
              <a:spcBef>
                <a:spcPts val="225"/>
              </a:spcBef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5988" marR="0" lvl="8" indent="-57150" algn="l" rtl="0">
              <a:spcBef>
                <a:spcPts val="225"/>
              </a:spcBef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2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2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02177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500629"/>
            <a:ext cx="4572000" cy="10586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cxnSp>
        <p:nvCxnSpPr>
          <p:cNvPr id="37" name="Shape 3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46030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1350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46025" y="1767279"/>
            <a:ext cx="75408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575">
                <a:solidFill>
                  <a:schemeClr val="accent4"/>
                </a:solidFill>
                <a:latin typeface="+mn-lt"/>
              </a:defRPr>
            </a:lvl1pPr>
            <a:lvl2pPr lvl="1">
              <a:spcBef>
                <a:spcPts val="0"/>
              </a:spcBef>
              <a:buSzPct val="100000"/>
              <a:defRPr sz="1575"/>
            </a:lvl2pPr>
            <a:lvl3pPr lvl="2">
              <a:spcBef>
                <a:spcPts val="0"/>
              </a:spcBef>
              <a:buSzPct val="100000"/>
              <a:defRPr sz="1575"/>
            </a:lvl3pPr>
            <a:lvl4pPr lvl="3">
              <a:spcBef>
                <a:spcPts val="0"/>
              </a:spcBef>
              <a:buSzPct val="100000"/>
              <a:defRPr sz="1575"/>
            </a:lvl4pPr>
            <a:lvl5pPr lvl="4">
              <a:spcBef>
                <a:spcPts val="0"/>
              </a:spcBef>
              <a:buSzPct val="100000"/>
              <a:defRPr sz="1575"/>
            </a:lvl5pPr>
            <a:lvl6pPr lvl="5">
              <a:spcBef>
                <a:spcPts val="0"/>
              </a:spcBef>
              <a:buSzPct val="100000"/>
              <a:defRPr sz="1575"/>
            </a:lvl6pPr>
            <a:lvl7pPr lvl="6">
              <a:spcBef>
                <a:spcPts val="0"/>
              </a:spcBef>
              <a:buSzPct val="100000"/>
              <a:defRPr sz="1575"/>
            </a:lvl7pPr>
            <a:lvl8pPr lvl="7">
              <a:spcBef>
                <a:spcPts val="0"/>
              </a:spcBef>
              <a:buSzPct val="100000"/>
              <a:defRPr sz="1575"/>
            </a:lvl8pPr>
            <a:lvl9pPr lvl="8">
              <a:spcBef>
                <a:spcPts val="0"/>
              </a:spcBef>
              <a:buSzPct val="100000"/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0950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9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192881" lvl="0" indent="-192881">
              <a:spcBef>
                <a:spcPts val="0"/>
              </a:spcBef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125">
                <a:solidFill>
                  <a:schemeClr val="accent4"/>
                </a:solidFill>
                <a:latin typeface="+mn-lt"/>
              </a:defRPr>
            </a:lvl1pPr>
            <a:lvl2pPr lvl="1">
              <a:spcBef>
                <a:spcPts val="0"/>
              </a:spcBef>
              <a:buSzPct val="100000"/>
              <a:defRPr sz="1125"/>
            </a:lvl2pPr>
            <a:lvl3pPr lvl="2">
              <a:spcBef>
                <a:spcPts val="0"/>
              </a:spcBef>
              <a:buSzPct val="100000"/>
              <a:defRPr sz="1125"/>
            </a:lvl3pPr>
            <a:lvl4pPr lvl="3">
              <a:spcBef>
                <a:spcPts val="0"/>
              </a:spcBef>
              <a:buSzPct val="100000"/>
              <a:defRPr sz="1125"/>
            </a:lvl4pPr>
            <a:lvl5pPr lvl="4">
              <a:spcBef>
                <a:spcPts val="0"/>
              </a:spcBef>
              <a:buSzPct val="100000"/>
              <a:defRPr sz="1125"/>
            </a:lvl5pPr>
            <a:lvl6pPr lvl="5">
              <a:spcBef>
                <a:spcPts val="0"/>
              </a:spcBef>
              <a:buSzPct val="100000"/>
              <a:defRPr sz="1125"/>
            </a:lvl6pPr>
            <a:lvl7pPr lvl="6">
              <a:spcBef>
                <a:spcPts val="0"/>
              </a:spcBef>
              <a:buSzPct val="100000"/>
              <a:defRPr sz="1125"/>
            </a:lvl7pPr>
            <a:lvl8pPr lvl="7">
              <a:spcBef>
                <a:spcPts val="0"/>
              </a:spcBef>
              <a:buSzPct val="100000"/>
              <a:defRPr sz="1125"/>
            </a:lvl8pPr>
            <a:lvl9pPr lvl="8">
              <a:spcBef>
                <a:spcPts val="0"/>
              </a:spcBef>
              <a:buSzPct val="100000"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hape 33"/>
          <p:cNvSpPr/>
          <p:nvPr/>
        </p:nvSpPr>
        <p:spPr>
          <a:xfrm>
            <a:off x="-1" y="500629"/>
            <a:ext cx="6188659" cy="10586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sp>
        <p:nvSpPr>
          <p:cNvPr id="22" name="Shape 38"/>
          <p:cNvSpPr txBox="1">
            <a:spLocks noGrp="1"/>
          </p:cNvSpPr>
          <p:nvPr>
            <p:ph type="title"/>
          </p:nvPr>
        </p:nvSpPr>
        <p:spPr>
          <a:xfrm>
            <a:off x="1146030" y="530725"/>
            <a:ext cx="4859751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Shape 39"/>
          <p:cNvSpPr txBox="1">
            <a:spLocks noGrp="1"/>
          </p:cNvSpPr>
          <p:nvPr>
            <p:ph type="body" idx="1"/>
          </p:nvPr>
        </p:nvSpPr>
        <p:spPr>
          <a:xfrm>
            <a:off x="1146029" y="1767279"/>
            <a:ext cx="3806975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4"/>
              </a:buClr>
              <a:buSzPct val="100000"/>
              <a:defRPr sz="1125">
                <a:solidFill>
                  <a:schemeClr val="accent4"/>
                </a:solidFill>
                <a:latin typeface="+mn-lt"/>
              </a:defRPr>
            </a:lvl1pPr>
            <a:lvl2pPr lvl="1">
              <a:spcBef>
                <a:spcPts val="0"/>
              </a:spcBef>
              <a:buSzPct val="100000"/>
              <a:defRPr sz="1575"/>
            </a:lvl2pPr>
            <a:lvl3pPr lvl="2">
              <a:spcBef>
                <a:spcPts val="0"/>
              </a:spcBef>
              <a:buSzPct val="100000"/>
              <a:defRPr sz="1575"/>
            </a:lvl3pPr>
            <a:lvl4pPr lvl="3">
              <a:spcBef>
                <a:spcPts val="0"/>
              </a:spcBef>
              <a:buSzPct val="100000"/>
              <a:defRPr sz="1575"/>
            </a:lvl4pPr>
            <a:lvl5pPr lvl="4">
              <a:spcBef>
                <a:spcPts val="0"/>
              </a:spcBef>
              <a:buSzPct val="100000"/>
              <a:defRPr sz="1575"/>
            </a:lvl5pPr>
            <a:lvl6pPr lvl="5">
              <a:spcBef>
                <a:spcPts val="0"/>
              </a:spcBef>
              <a:buSzPct val="100000"/>
              <a:defRPr sz="1575"/>
            </a:lvl6pPr>
            <a:lvl7pPr lvl="6">
              <a:spcBef>
                <a:spcPts val="0"/>
              </a:spcBef>
              <a:buSzPct val="100000"/>
              <a:defRPr sz="1575"/>
            </a:lvl7pPr>
            <a:lvl8pPr lvl="7">
              <a:spcBef>
                <a:spcPts val="0"/>
              </a:spcBef>
              <a:buSzPct val="100000"/>
              <a:defRPr sz="1575"/>
            </a:lvl8pPr>
            <a:lvl9pPr lvl="8">
              <a:spcBef>
                <a:spcPts val="0"/>
              </a:spcBef>
              <a:buSzPct val="100000"/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4" name="Shape 37"/>
          <p:cNvCxnSpPr/>
          <p:nvPr/>
        </p:nvCxnSpPr>
        <p:spPr>
          <a:xfrm>
            <a:off x="1037450" y="794624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28046575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sp>
        <p:nvSpPr>
          <p:cNvPr id="10" name="Shape 10"/>
          <p:cNvSpPr/>
          <p:nvPr/>
        </p:nvSpPr>
        <p:spPr>
          <a:xfrm>
            <a:off x="0" y="4"/>
            <a:ext cx="9144000" cy="5306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13"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sp>
        <p:nvSpPr>
          <p:cNvPr id="13" name="Shape 13"/>
          <p:cNvSpPr/>
          <p:nvPr/>
        </p:nvSpPr>
        <p:spPr>
          <a:xfrm>
            <a:off x="0" y="4584079"/>
            <a:ext cx="9144000" cy="559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819154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700">
                <a:solidFill>
                  <a:schemeClr val="bg1"/>
                </a:solidFill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3375"/>
            </a:lvl2pPr>
            <a:lvl3pPr lvl="2" algn="ctr">
              <a:spcBef>
                <a:spcPts val="0"/>
              </a:spcBef>
              <a:buSzPct val="100000"/>
              <a:defRPr sz="3375"/>
            </a:lvl3pPr>
            <a:lvl4pPr lvl="3" algn="ctr">
              <a:spcBef>
                <a:spcPts val="0"/>
              </a:spcBef>
              <a:buSzPct val="100000"/>
              <a:defRPr sz="3375"/>
            </a:lvl4pPr>
            <a:lvl5pPr lvl="4" algn="ctr">
              <a:spcBef>
                <a:spcPts val="0"/>
              </a:spcBef>
              <a:buSzPct val="100000"/>
              <a:defRPr sz="3375"/>
            </a:lvl5pPr>
            <a:lvl6pPr lvl="5" algn="ctr">
              <a:spcBef>
                <a:spcPts val="0"/>
              </a:spcBef>
              <a:buSzPct val="100000"/>
              <a:defRPr sz="3375"/>
            </a:lvl6pPr>
            <a:lvl7pPr lvl="6" algn="ctr">
              <a:spcBef>
                <a:spcPts val="0"/>
              </a:spcBef>
              <a:buSzPct val="100000"/>
              <a:defRPr sz="3375"/>
            </a:lvl7pPr>
            <a:lvl8pPr lvl="7" algn="ctr">
              <a:spcBef>
                <a:spcPts val="0"/>
              </a:spcBef>
              <a:buSzPct val="100000"/>
              <a:defRPr sz="3375"/>
            </a:lvl8pPr>
            <a:lvl9pPr lvl="8" algn="ctr">
              <a:spcBef>
                <a:spcPts val="0"/>
              </a:spcBef>
              <a:buSzPct val="100000"/>
              <a:defRPr sz="337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Shape 17"/>
          <p:cNvSpPr txBox="1">
            <a:spLocks noGrp="1"/>
          </p:cNvSpPr>
          <p:nvPr>
            <p:ph type="subTitle" idx="1"/>
          </p:nvPr>
        </p:nvSpPr>
        <p:spPr>
          <a:xfrm>
            <a:off x="685804" y="2114554"/>
            <a:ext cx="45056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013" b="1">
                <a:solidFill>
                  <a:schemeClr val="bg1"/>
                </a:solidFill>
                <a:latin typeface="+mn-lt"/>
              </a:defRPr>
            </a:lvl1pPr>
            <a:lvl2pPr lvl="1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013" b="1">
                <a:solidFill>
                  <a:srgbClr val="94BF6E"/>
                </a:solidFill>
              </a:defRPr>
            </a:lvl2pPr>
            <a:lvl3pPr lvl="2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013" b="1">
                <a:solidFill>
                  <a:srgbClr val="94BF6E"/>
                </a:solidFill>
              </a:defRPr>
            </a:lvl3pPr>
            <a:lvl4pPr lvl="3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4pPr>
            <a:lvl5pPr lvl="4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5pPr>
            <a:lvl6pPr lvl="5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6pPr>
            <a:lvl7pPr lvl="6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7pPr>
            <a:lvl8pPr lvl="7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8pPr>
            <a:lvl9pPr lvl="8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5F73A-A735-4938-8C80-18E683F1E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30" y="3619303"/>
            <a:ext cx="2213000" cy="5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6459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4113606" y="2878754"/>
            <a:ext cx="4505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chemeClr val="accent4"/>
                </a:solidFill>
                <a:latin typeface="+mj-lt"/>
              </a:defRPr>
            </a:lvl1pPr>
            <a:lvl2pPr lvl="1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2pPr>
            <a:lvl3pPr lvl="2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3pPr>
            <a:lvl4pPr lvl="3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4pPr>
            <a:lvl5pPr lvl="4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5pPr>
            <a:lvl6pPr lvl="5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6pPr>
            <a:lvl7pPr lvl="6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7pPr>
            <a:lvl8pPr lvl="7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8pPr>
            <a:lvl9pPr lvl="8" rtl="0">
              <a:spcBef>
                <a:spcPts val="0"/>
              </a:spcBef>
              <a:buClr>
                <a:srgbClr val="114454"/>
              </a:buClr>
              <a:buSzPct val="100000"/>
              <a:defRPr sz="2700">
                <a:solidFill>
                  <a:srgbClr val="11445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4113606" y="3983055"/>
            <a:ext cx="45056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013" b="1">
                <a:solidFill>
                  <a:schemeClr val="accent4"/>
                </a:solidFill>
                <a:latin typeface="+mn-lt"/>
              </a:defRPr>
            </a:lvl1pPr>
            <a:lvl2pPr lvl="1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013" b="1">
                <a:solidFill>
                  <a:srgbClr val="94BF6E"/>
                </a:solidFill>
              </a:defRPr>
            </a:lvl2pPr>
            <a:lvl3pPr lvl="2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013" b="1">
                <a:solidFill>
                  <a:srgbClr val="94BF6E"/>
                </a:solidFill>
              </a:defRPr>
            </a:lvl3pPr>
            <a:lvl4pPr lvl="3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4pPr>
            <a:lvl5pPr lvl="4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5pPr>
            <a:lvl6pPr lvl="5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6pPr>
            <a:lvl7pPr lvl="6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7pPr>
            <a:lvl8pPr lvl="7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8pPr>
            <a:lvl9pPr lvl="8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4"/>
            <a:ext cx="3474300" cy="5306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13">
              <a:solidFill>
                <a:srgbClr val="114454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500624"/>
            <a:ext cx="3474300" cy="4642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1427" tIns="51427" rIns="51427" bIns="514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8" y="1254163"/>
            <a:ext cx="2504846" cy="22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08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57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0267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1092"/>
            <a:ext cx="7772400" cy="1021556"/>
          </a:xfrm>
        </p:spPr>
        <p:txBody>
          <a:bodyPr anchor="t"/>
          <a:lstStyle>
            <a:lvl1pPr algn="l">
              <a:defRPr sz="225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85952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007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80035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80035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722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8"/>
            <a:ext cx="4040188" cy="2426494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7" y="1631158"/>
            <a:ext cx="4041775" cy="2426494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7579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6266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84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62517" y="628650"/>
            <a:ext cx="5105400" cy="38290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062517" y="2277666"/>
            <a:ext cx="5105400" cy="865584"/>
          </a:xfrm>
          <a:solidFill>
            <a:srgbClr val="3F3E29"/>
          </a:solidFill>
        </p:spPr>
        <p:txBody>
          <a:bodyPr anchor="ctr" anchorCtr="0"/>
          <a:lstStyle>
            <a:lvl1pPr algn="ctr">
              <a:defRPr spc="16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2518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772400" cy="2857500"/>
          </a:xfrm>
        </p:spPr>
        <p:txBody>
          <a:bodyPr anchor="b"/>
          <a:lstStyle>
            <a:lvl1pPr algn="l">
              <a:defRPr sz="1125" b="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429000"/>
            <a:ext cx="9144000" cy="1371600"/>
          </a:xfrm>
          <a:solidFill>
            <a:srgbClr val="D06F1A">
              <a:alpha val="80000"/>
            </a:srgbClr>
          </a:solidFill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23167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EFE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3F3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5"/>
          <a:stretch/>
        </p:blipFill>
        <p:spPr>
          <a:xfrm>
            <a:off x="8763000" y="4849582"/>
            <a:ext cx="254758" cy="2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4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514350" rtl="0" eaLnBrk="1" latinLnBrk="0" hangingPunct="1">
        <a:spcBef>
          <a:spcPct val="0"/>
        </a:spcBef>
        <a:buNone/>
        <a:defRPr sz="3038" kern="1200">
          <a:solidFill>
            <a:srgbClr val="3F3E29"/>
          </a:solidFill>
          <a:latin typeface="Yanone Kaffeesatz" panose="00000500000000000000" pitchFamily="2" charset="0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rgbClr val="78A22F"/>
          </a:solidFill>
          <a:latin typeface="Yanone Kaffeesatz" panose="00000500000000000000" pitchFamily="2" charset="0"/>
          <a:ea typeface="Roboto" panose="02000000000000000000" pitchFamily="2" charset="0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rgbClr val="3F3E29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rgbClr val="3F3E29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rgbClr val="3F3E29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rgbClr val="3F3E29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ngersolutions.org/programs/market-buck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594A-58BC-498D-B67C-2E0B8C04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16697"/>
            <a:ext cx="7427686" cy="1159799"/>
          </a:xfrm>
        </p:spPr>
        <p:txBody>
          <a:bodyPr>
            <a:normAutofit/>
          </a:bodyPr>
          <a:lstStyle/>
          <a:p>
            <a:r>
              <a:rPr lang="en-US" sz="4000" dirty="0"/>
              <a:t>Market Bucks 2023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489DA-C894-42E4-A966-93743B375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72148"/>
            <a:ext cx="4505699" cy="784799"/>
          </a:xfrm>
        </p:spPr>
        <p:txBody>
          <a:bodyPr>
            <a:normAutofit/>
          </a:bodyPr>
          <a:lstStyle/>
          <a:p>
            <a:r>
              <a:rPr lang="en-US" sz="1600" b="0" dirty="0"/>
              <a:t>Jill Westfall, Director of Programs</a:t>
            </a:r>
          </a:p>
          <a:p>
            <a:r>
              <a:rPr lang="en-US" sz="1600" b="0" dirty="0"/>
              <a:t>jwestfall@hungersolutions.org</a:t>
            </a:r>
          </a:p>
        </p:txBody>
      </p:sp>
    </p:spTree>
    <p:extLst>
      <p:ext uri="{BB962C8B-B14F-4D97-AF65-F5344CB8AC3E}">
        <p14:creationId xmlns:p14="http://schemas.microsoft.com/office/powerpoint/2010/main" val="410554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27E8D-E60A-EAF6-8ACF-DD6DE52E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Coming in 2024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6DCE18-FDD4-6840-1A2E-DDE97BF291C6}"/>
              </a:ext>
            </a:extLst>
          </p:cNvPr>
          <p:cNvGrpSpPr/>
          <p:nvPr/>
        </p:nvGrpSpPr>
        <p:grpSpPr>
          <a:xfrm>
            <a:off x="457200" y="1200499"/>
            <a:ext cx="8229600" cy="2856802"/>
            <a:chOff x="457200" y="1200499"/>
            <a:chExt cx="8229600" cy="285680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B9419EE-5F99-B8D9-8DD3-13403DAC1FF1}"/>
                </a:ext>
              </a:extLst>
            </p:cNvPr>
            <p:cNvSpPr/>
            <p:nvPr/>
          </p:nvSpPr>
          <p:spPr>
            <a:xfrm>
              <a:off x="457200" y="1200499"/>
              <a:ext cx="8229600" cy="81622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Rectangle 8" descr="Money">
              <a:extLst>
                <a:ext uri="{FF2B5EF4-FFF2-40B4-BE49-F238E27FC236}">
                  <a16:creationId xmlns:a16="http://schemas.microsoft.com/office/drawing/2014/main" id="{402D11E2-0E74-2741-8121-A9EAF4E1D33F}"/>
                </a:ext>
              </a:extLst>
            </p:cNvPr>
            <p:cNvSpPr/>
            <p:nvPr/>
          </p:nvSpPr>
          <p:spPr>
            <a:xfrm>
              <a:off x="568874" y="1262265"/>
              <a:ext cx="719395" cy="692697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075A9F-8238-FCB7-4926-5BA2ECD8D957}"/>
                </a:ext>
              </a:extLst>
            </p:cNvPr>
            <p:cNvSpPr/>
            <p:nvPr/>
          </p:nvSpPr>
          <p:spPr>
            <a:xfrm>
              <a:off x="1399944" y="1200499"/>
              <a:ext cx="7286855" cy="816229"/>
            </a:xfrm>
            <a:custGeom>
              <a:avLst/>
              <a:gdLst>
                <a:gd name="connsiteX0" fmla="*/ 0 w 7286855"/>
                <a:gd name="connsiteY0" fmla="*/ 0 h 816229"/>
                <a:gd name="connsiteX1" fmla="*/ 7286855 w 7286855"/>
                <a:gd name="connsiteY1" fmla="*/ 0 h 816229"/>
                <a:gd name="connsiteX2" fmla="*/ 7286855 w 7286855"/>
                <a:gd name="connsiteY2" fmla="*/ 816229 h 816229"/>
                <a:gd name="connsiteX3" fmla="*/ 0 w 7286855"/>
                <a:gd name="connsiteY3" fmla="*/ 816229 h 816229"/>
                <a:gd name="connsiteX4" fmla="*/ 0 w 7286855"/>
                <a:gd name="connsiteY4" fmla="*/ 0 h 8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6855" h="816229">
                  <a:moveTo>
                    <a:pt x="0" y="0"/>
                  </a:moveTo>
                  <a:lnTo>
                    <a:pt x="7286855" y="0"/>
                  </a:lnTo>
                  <a:lnTo>
                    <a:pt x="7286855" y="816229"/>
                  </a:lnTo>
                  <a:lnTo>
                    <a:pt x="0" y="8162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384" tIns="86384" rIns="86384" bIns="86384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State appropriation increase from $325,000 to $500,000 per year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EB3A4F-1494-B9FF-2BC2-25CB0685D467}"/>
                </a:ext>
              </a:extLst>
            </p:cNvPr>
            <p:cNvSpPr/>
            <p:nvPr/>
          </p:nvSpPr>
          <p:spPr>
            <a:xfrm>
              <a:off x="457200" y="2220786"/>
              <a:ext cx="8229600" cy="81622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77343B-4848-796B-841E-59454FCCBBC1}"/>
                </a:ext>
              </a:extLst>
            </p:cNvPr>
            <p:cNvSpPr/>
            <p:nvPr/>
          </p:nvSpPr>
          <p:spPr>
            <a:xfrm>
              <a:off x="1399944" y="2220786"/>
              <a:ext cx="7286855" cy="816229"/>
            </a:xfrm>
            <a:custGeom>
              <a:avLst/>
              <a:gdLst>
                <a:gd name="connsiteX0" fmla="*/ 0 w 7286855"/>
                <a:gd name="connsiteY0" fmla="*/ 0 h 816229"/>
                <a:gd name="connsiteX1" fmla="*/ 7286855 w 7286855"/>
                <a:gd name="connsiteY1" fmla="*/ 0 h 816229"/>
                <a:gd name="connsiteX2" fmla="*/ 7286855 w 7286855"/>
                <a:gd name="connsiteY2" fmla="*/ 816229 h 816229"/>
                <a:gd name="connsiteX3" fmla="*/ 0 w 7286855"/>
                <a:gd name="connsiteY3" fmla="*/ 816229 h 816229"/>
                <a:gd name="connsiteX4" fmla="*/ 0 w 7286855"/>
                <a:gd name="connsiteY4" fmla="*/ 0 h 8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6855" h="816229">
                  <a:moveTo>
                    <a:pt x="0" y="0"/>
                  </a:moveTo>
                  <a:lnTo>
                    <a:pt x="7286855" y="0"/>
                  </a:lnTo>
                  <a:lnTo>
                    <a:pt x="7286855" y="816229"/>
                  </a:lnTo>
                  <a:lnTo>
                    <a:pt x="0" y="8162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384" tIns="86384" rIns="86384" bIns="86384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Admin grant returns (pending funding availability)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45A714-94D4-058C-78D0-D84CA40E7768}"/>
                </a:ext>
              </a:extLst>
            </p:cNvPr>
            <p:cNvSpPr/>
            <p:nvPr/>
          </p:nvSpPr>
          <p:spPr>
            <a:xfrm>
              <a:off x="457200" y="3241072"/>
              <a:ext cx="8229600" cy="81622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 descr="Garden Tools with solid fill">
              <a:extLst>
                <a:ext uri="{FF2B5EF4-FFF2-40B4-BE49-F238E27FC236}">
                  <a16:creationId xmlns:a16="http://schemas.microsoft.com/office/drawing/2014/main" id="{6DC7418F-2396-D3BC-CA6D-2BC901330096}"/>
                </a:ext>
              </a:extLst>
            </p:cNvPr>
            <p:cNvSpPr/>
            <p:nvPr/>
          </p:nvSpPr>
          <p:spPr>
            <a:xfrm>
              <a:off x="568874" y="3302838"/>
              <a:ext cx="719395" cy="692697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B7F80E-4BA3-BCC7-A87E-43C92E1FDFE1}"/>
                </a:ext>
              </a:extLst>
            </p:cNvPr>
            <p:cNvSpPr/>
            <p:nvPr/>
          </p:nvSpPr>
          <p:spPr>
            <a:xfrm>
              <a:off x="1399944" y="3241072"/>
              <a:ext cx="7286855" cy="816229"/>
            </a:xfrm>
            <a:custGeom>
              <a:avLst/>
              <a:gdLst>
                <a:gd name="connsiteX0" fmla="*/ 0 w 7286855"/>
                <a:gd name="connsiteY0" fmla="*/ 0 h 816229"/>
                <a:gd name="connsiteX1" fmla="*/ 7286855 w 7286855"/>
                <a:gd name="connsiteY1" fmla="*/ 0 h 816229"/>
                <a:gd name="connsiteX2" fmla="*/ 7286855 w 7286855"/>
                <a:gd name="connsiteY2" fmla="*/ 816229 h 816229"/>
                <a:gd name="connsiteX3" fmla="*/ 0 w 7286855"/>
                <a:gd name="connsiteY3" fmla="*/ 816229 h 816229"/>
                <a:gd name="connsiteX4" fmla="*/ 0 w 7286855"/>
                <a:gd name="connsiteY4" fmla="*/ 0 h 8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6855" h="816229">
                  <a:moveTo>
                    <a:pt x="0" y="0"/>
                  </a:moveTo>
                  <a:lnTo>
                    <a:pt x="7286855" y="0"/>
                  </a:lnTo>
                  <a:lnTo>
                    <a:pt x="7286855" y="816229"/>
                  </a:lnTo>
                  <a:lnTo>
                    <a:pt x="0" y="8162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384" tIns="86384" rIns="86384" bIns="86384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Adding Market Bucks match for direct marketing farmers including CSAs</a:t>
              </a:r>
            </a:p>
          </p:txBody>
        </p:sp>
      </p:grpSp>
      <p:pic>
        <p:nvPicPr>
          <p:cNvPr id="18" name="Graphic 17" descr="Bank check with solid fill">
            <a:extLst>
              <a:ext uri="{FF2B5EF4-FFF2-40B4-BE49-F238E27FC236}">
                <a16:creationId xmlns:a16="http://schemas.microsoft.com/office/drawing/2014/main" id="{7E8DBCF8-80DA-48AC-4449-149BF749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851" y="2200514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1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7C1-5E9A-4D02-B327-1D6AD1E9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signed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C5BF8-E32A-424F-AE83-7B06C2CAB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940629" cy="334282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Similar application for farmers markets/mobile markets and direct marketing farmers/CSAs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DMF/CSAs: Start getting SNAP authorized now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Watch for an email in late February/early March with application link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A picture containing vegetable, sale&#10;&#10;Description automatically generated">
            <a:extLst>
              <a:ext uri="{FF2B5EF4-FFF2-40B4-BE49-F238E27FC236}">
                <a16:creationId xmlns:a16="http://schemas.microsoft.com/office/drawing/2014/main" id="{E9469F59-E076-4984-985A-3B1D1C3C8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8"/>
          <a:stretch/>
        </p:blipFill>
        <p:spPr>
          <a:xfrm>
            <a:off x="4572000" y="0"/>
            <a:ext cx="5446252" cy="48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3F15-8E6E-48FB-A4AD-DC8CB15A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75EF0-3663-4E7A-B7C5-BB58EF3DE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Jill Westfall</a:t>
            </a:r>
          </a:p>
          <a:p>
            <a:r>
              <a:rPr lang="en-US" sz="1400" dirty="0">
                <a:solidFill>
                  <a:schemeClr val="tx2"/>
                </a:solidFill>
                <a:latin typeface="+mn-lt"/>
              </a:rPr>
              <a:t>Director of Programs, Hunger Solutions Minnesota</a:t>
            </a:r>
          </a:p>
          <a:p>
            <a:endParaRPr lang="en-US" dirty="0">
              <a:solidFill>
                <a:schemeClr val="tx2"/>
              </a:solidFill>
              <a:latin typeface="+mn-lt"/>
            </a:endParaRPr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jwestfall@hungersolutions.org</a:t>
            </a:r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651-789-9843</a:t>
            </a:r>
          </a:p>
        </p:txBody>
      </p:sp>
    </p:spTree>
    <p:extLst>
      <p:ext uri="{BB962C8B-B14F-4D97-AF65-F5344CB8AC3E}">
        <p14:creationId xmlns:p14="http://schemas.microsoft.com/office/powerpoint/2010/main" val="3424394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75">
                <a:solidFill>
                  <a:srgbClr val="5B5837"/>
                </a:solidFill>
              </a:rPr>
              <a:t>Market Bucks	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idx="1"/>
          </p:nvPr>
        </p:nvSpPr>
        <p:spPr>
          <a:xfrm>
            <a:off x="457200" y="1029608"/>
            <a:ext cx="8229600" cy="2857500"/>
          </a:xfrm>
          <a:prstGeom prst="rect">
            <a:avLst/>
          </a:prstGeom>
        </p:spPr>
        <p:txBody>
          <a:bodyPr vert="horz" lIns="51427" tIns="51427" rIns="51427" bIns="51427" rtlCol="0" anchor="t" anchorCtr="0">
            <a:noAutofit/>
          </a:bodyPr>
          <a:lstStyle/>
          <a:p>
            <a:pPr marL="285743" indent="-285743">
              <a:lnSpc>
                <a:spcPct val="115000"/>
              </a:lnSpc>
              <a:spcBef>
                <a:spcPts val="169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4"/>
                </a:solidFill>
                <a:latin typeface="+mn-lt"/>
              </a:rPr>
              <a:t>Market Bucks is a farmers market incentive program designed to help SNAP customers increase their purchasing power at farmers markets, increase consumption of fruits and vegetables, and reduce food insecurity. </a:t>
            </a:r>
          </a:p>
          <a:p>
            <a:pPr marL="285743" indent="-285743">
              <a:lnSpc>
                <a:spcPct val="115000"/>
              </a:lnSpc>
              <a:spcBef>
                <a:spcPts val="169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4"/>
                </a:solidFill>
                <a:latin typeface="+mn-lt"/>
              </a:rPr>
              <a:t>SNAP customers can use their EBT card at 120+ participating farmers and mobile market locations and receive a  two-for-one match on SNAP spending at the market on the first $10 they spend on SNAP. </a:t>
            </a:r>
            <a:endParaRPr lang="en-US" sz="900" dirty="0">
              <a:solidFill>
                <a:schemeClr val="accent4"/>
              </a:solidFill>
              <a:latin typeface="+mn-lt"/>
            </a:endParaRPr>
          </a:p>
          <a:p>
            <a:pPr>
              <a:spcBef>
                <a:spcPts val="0"/>
              </a:spcBef>
            </a:pPr>
            <a:endParaRPr sz="101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9BCF8-F74D-D37A-F28A-BF82C23AF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5" b="47559"/>
          <a:stretch/>
        </p:blipFill>
        <p:spPr>
          <a:xfrm>
            <a:off x="0" y="2685142"/>
            <a:ext cx="9144000" cy="21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64A1-45D2-4365-85F9-E6C610A0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Market Bucks work</a:t>
            </a:r>
          </a:p>
        </p:txBody>
      </p:sp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FA8CE7E0-A2B3-4DFC-BC9B-BE6328423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6274" y="2362767"/>
            <a:ext cx="2073702" cy="2800350"/>
          </a:xfrm>
        </p:spPr>
        <p:txBody>
          <a:bodyPr>
            <a:normAutofit/>
          </a:bodyPr>
          <a:lstStyle/>
          <a:p>
            <a:r>
              <a:rPr lang="en-US" sz="2100" dirty="0"/>
              <a:t>Swipe EBT card and spend $10.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415DA44-2ABF-4DA8-9CBD-C02A0E4C1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130" y="2349500"/>
            <a:ext cx="2073702" cy="2800350"/>
          </a:xfrm>
        </p:spPr>
        <p:txBody>
          <a:bodyPr>
            <a:normAutofit/>
          </a:bodyPr>
          <a:lstStyle/>
          <a:p>
            <a:r>
              <a:rPr lang="en-US" sz="2100" dirty="0"/>
              <a:t>Go to the Information Booth at the farmers market.</a:t>
            </a:r>
          </a:p>
        </p:txBody>
      </p:sp>
      <p:pic>
        <p:nvPicPr>
          <p:cNvPr id="44" name="Content Placeholder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04DB54-5E9D-4038-99A4-5193F1B2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8" y="1226830"/>
            <a:ext cx="1124206" cy="95271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FA7174D-CFFA-42FA-85D8-C86B21F3E1DC}"/>
              </a:ext>
            </a:extLst>
          </p:cNvPr>
          <p:cNvGrpSpPr/>
          <p:nvPr/>
        </p:nvGrpSpPr>
        <p:grpSpPr>
          <a:xfrm>
            <a:off x="2842907" y="1274564"/>
            <a:ext cx="1374295" cy="876868"/>
            <a:chOff x="5665797" y="1426426"/>
            <a:chExt cx="1832393" cy="1169157"/>
          </a:xfrm>
        </p:grpSpPr>
        <p:pic>
          <p:nvPicPr>
            <p:cNvPr id="49" name="Content Placeholder 45">
              <a:extLst>
                <a:ext uri="{FF2B5EF4-FFF2-40B4-BE49-F238E27FC236}">
                  <a16:creationId xmlns:a16="http://schemas.microsoft.com/office/drawing/2014/main" id="{56AE1ADD-E084-4869-830E-B270B2B37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797" y="1426426"/>
              <a:ext cx="1365250" cy="1169157"/>
            </a:xfrm>
            <a:prstGeom prst="rect">
              <a:avLst/>
            </a:prstGeom>
          </p:spPr>
        </p:pic>
        <p:pic>
          <p:nvPicPr>
            <p:cNvPr id="59" name="Content Placeholder 5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4B90466-B78C-4F76-9CCD-BC56FE7F9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72"/>
            <a:stretch/>
          </p:blipFill>
          <p:spPr>
            <a:xfrm rot="1380000">
              <a:off x="6563904" y="1584210"/>
              <a:ext cx="934286" cy="622513"/>
            </a:xfrm>
            <a:prstGeom prst="rect">
              <a:avLst/>
            </a:prstGeom>
          </p:spPr>
        </p:pic>
      </p:grpSp>
      <p:sp>
        <p:nvSpPr>
          <p:cNvPr id="3" name="Content Placeholder 57">
            <a:extLst>
              <a:ext uri="{FF2B5EF4-FFF2-40B4-BE49-F238E27FC236}">
                <a16:creationId xmlns:a16="http://schemas.microsoft.com/office/drawing/2014/main" id="{FD3DD949-389D-F817-4000-7D10C5DE0D0B}"/>
              </a:ext>
            </a:extLst>
          </p:cNvPr>
          <p:cNvSpPr txBox="1">
            <a:spLocks/>
          </p:cNvSpPr>
          <p:nvPr/>
        </p:nvSpPr>
        <p:spPr>
          <a:xfrm>
            <a:off x="6998421" y="2343149"/>
            <a:ext cx="2145579" cy="2824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75" kern="1200">
                <a:solidFill>
                  <a:srgbClr val="78A22F"/>
                </a:solidFill>
                <a:latin typeface="Yanone Kaffeesatz" panose="00000500000000000000" pitchFamily="2" charset="0"/>
                <a:ea typeface="Roboto" panose="02000000000000000000" pitchFamily="2" charset="0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13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13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2100" dirty="0"/>
              <a:t>Shop for SNAP-eligible foods &amp; produce items at the farmers market.</a:t>
            </a:r>
          </a:p>
        </p:txBody>
      </p: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730B064E-DBE5-83A8-09C6-88E1155E7E23}"/>
              </a:ext>
            </a:extLst>
          </p:cNvPr>
          <p:cNvSpPr txBox="1">
            <a:spLocks/>
          </p:cNvSpPr>
          <p:nvPr/>
        </p:nvSpPr>
        <p:spPr>
          <a:xfrm>
            <a:off x="4730860" y="2362767"/>
            <a:ext cx="2145579" cy="287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75" kern="1200">
                <a:solidFill>
                  <a:srgbClr val="78A22F"/>
                </a:solidFill>
                <a:latin typeface="Yanone Kaffeesatz" panose="00000500000000000000" pitchFamily="2" charset="0"/>
                <a:ea typeface="Roboto" panose="02000000000000000000" pitchFamily="2" charset="0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13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13" kern="1200">
                <a:solidFill>
                  <a:srgbClr val="3F3E2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2100" dirty="0"/>
              <a:t>Get $10 in free Market Bucks AND $10 in Produce Market Bucks!</a:t>
            </a:r>
          </a:p>
          <a:p>
            <a:pPr>
              <a:buClrTx/>
            </a:pPr>
            <a:r>
              <a:rPr lang="en-US" sz="1350" dirty="0">
                <a:solidFill>
                  <a:schemeClr val="tx1"/>
                </a:solidFill>
                <a:latin typeface="+mn-lt"/>
              </a:rPr>
              <a:t>(Up to $10 of each per market visit. The full amount doesn’t have to be spent each time.)</a:t>
            </a:r>
          </a:p>
          <a:p>
            <a:pPr>
              <a:buClrTx/>
            </a:pPr>
            <a:endParaRPr lang="en-US" sz="2100" dirty="0"/>
          </a:p>
          <a:p>
            <a:pPr>
              <a:buClrTx/>
            </a:pPr>
            <a:endParaRPr lang="en-US" sz="2100" dirty="0"/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A6D99AD-53E7-B95D-7E22-4926D2C4A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24" y="1163964"/>
            <a:ext cx="1333872" cy="10784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E7DB2E4-A90D-98D7-C221-8659C120ECDA}"/>
              </a:ext>
            </a:extLst>
          </p:cNvPr>
          <p:cNvGrpSpPr/>
          <p:nvPr/>
        </p:nvGrpSpPr>
        <p:grpSpPr>
          <a:xfrm>
            <a:off x="5097935" y="1105464"/>
            <a:ext cx="1411428" cy="1121319"/>
            <a:chOff x="4730861" y="1105464"/>
            <a:chExt cx="1411428" cy="1121319"/>
          </a:xfrm>
        </p:grpSpPr>
        <p:pic>
          <p:nvPicPr>
            <p:cNvPr id="6" name="Picture 5" descr="A picture containing text, vegetable&#10;&#10;Description automatically generated">
              <a:extLst>
                <a:ext uri="{FF2B5EF4-FFF2-40B4-BE49-F238E27FC236}">
                  <a16:creationId xmlns:a16="http://schemas.microsoft.com/office/drawing/2014/main" id="{257299A2-5506-F1B4-3829-E2715AEC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0861" y="1105465"/>
              <a:ext cx="640754" cy="1121318"/>
            </a:xfrm>
            <a:prstGeom prst="rect">
              <a:avLst/>
            </a:prstGeom>
          </p:spPr>
        </p:pic>
        <p:pic>
          <p:nvPicPr>
            <p:cNvPr id="7" name="Picture 6" descr="A picture containing text, vegetable&#10;&#10;Description automatically generated">
              <a:extLst>
                <a:ext uri="{FF2B5EF4-FFF2-40B4-BE49-F238E27FC236}">
                  <a16:creationId xmlns:a16="http://schemas.microsoft.com/office/drawing/2014/main" id="{9624B3A1-B288-E0B9-7428-888E1431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535" y="1105464"/>
              <a:ext cx="640754" cy="1121319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C0265-F721-9124-A9BA-D6442C2A509A}"/>
              </a:ext>
            </a:extLst>
          </p:cNvPr>
          <p:cNvCxnSpPr>
            <a:cxnSpLocks/>
          </p:cNvCxnSpPr>
          <p:nvPr/>
        </p:nvCxnSpPr>
        <p:spPr>
          <a:xfrm>
            <a:off x="2206172" y="1105464"/>
            <a:ext cx="0" cy="273594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C5D3A1-0E0B-9B60-6F03-3EE19EB73AAE}"/>
              </a:ext>
            </a:extLst>
          </p:cNvPr>
          <p:cNvCxnSpPr>
            <a:cxnSpLocks/>
          </p:cNvCxnSpPr>
          <p:nvPr/>
        </p:nvCxnSpPr>
        <p:spPr>
          <a:xfrm>
            <a:off x="4572000" y="1105464"/>
            <a:ext cx="0" cy="273594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E672AA-8CE0-BC9E-3DEA-FAB37ED21990}"/>
              </a:ext>
            </a:extLst>
          </p:cNvPr>
          <p:cNvCxnSpPr>
            <a:cxnSpLocks/>
          </p:cNvCxnSpPr>
          <p:nvPr/>
        </p:nvCxnSpPr>
        <p:spPr>
          <a:xfrm>
            <a:off x="6952343" y="1105464"/>
            <a:ext cx="0" cy="273594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61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9711A-AC72-4C99-B6B8-E1956780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0FC5E-0800-4236-99FC-A48BA6597781}"/>
              </a:ext>
            </a:extLst>
          </p:cNvPr>
          <p:cNvSpPr txBox="1"/>
          <p:nvPr/>
        </p:nvSpPr>
        <p:spPr>
          <a:xfrm>
            <a:off x="755781" y="1511139"/>
            <a:ext cx="118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SNAP</a:t>
            </a:r>
          </a:p>
          <a:p>
            <a:pPr algn="ctr"/>
            <a:r>
              <a:rPr lang="en-US" sz="2000" dirty="0"/>
              <a:t>$7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E5388-BDE4-4F76-9FC5-71BE314A1780}"/>
              </a:ext>
            </a:extLst>
          </p:cNvPr>
          <p:cNvSpPr txBox="1"/>
          <p:nvPr/>
        </p:nvSpPr>
        <p:spPr>
          <a:xfrm>
            <a:off x="2558662" y="1511139"/>
            <a:ext cx="1349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Market Bucks</a:t>
            </a:r>
          </a:p>
          <a:p>
            <a:pPr algn="ctr"/>
            <a:r>
              <a:rPr lang="en-US" sz="2000" dirty="0"/>
              <a:t>$7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D16A9-2322-47A5-8386-5C73A27EC68A}"/>
              </a:ext>
            </a:extLst>
          </p:cNvPr>
          <p:cNvSpPr txBox="1"/>
          <p:nvPr/>
        </p:nvSpPr>
        <p:spPr>
          <a:xfrm>
            <a:off x="4361543" y="1511139"/>
            <a:ext cx="2017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Produce Market Bucks</a:t>
            </a:r>
          </a:p>
          <a:p>
            <a:pPr algn="ctr"/>
            <a:r>
              <a:rPr lang="en-US" sz="2000" dirty="0"/>
              <a:t>$7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C472C-DFF1-4CE7-9CDA-612C1F35A2D6}"/>
              </a:ext>
            </a:extLst>
          </p:cNvPr>
          <p:cNvSpPr txBox="1"/>
          <p:nvPr/>
        </p:nvSpPr>
        <p:spPr>
          <a:xfrm>
            <a:off x="6932644" y="1511139"/>
            <a:ext cx="158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Total to spend</a:t>
            </a:r>
          </a:p>
          <a:p>
            <a:pPr algn="ctr"/>
            <a:r>
              <a:rPr lang="en-US" sz="2000" dirty="0"/>
              <a:t>$21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1C4B-4339-4AB9-8C0E-08F0FCACC932}"/>
              </a:ext>
            </a:extLst>
          </p:cNvPr>
          <p:cNvSpPr txBox="1"/>
          <p:nvPr/>
        </p:nvSpPr>
        <p:spPr>
          <a:xfrm>
            <a:off x="2105285" y="161886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34C40-3E87-4126-BAE4-8FEAEA19E34B}"/>
              </a:ext>
            </a:extLst>
          </p:cNvPr>
          <p:cNvSpPr txBox="1"/>
          <p:nvPr/>
        </p:nvSpPr>
        <p:spPr>
          <a:xfrm>
            <a:off x="3908166" y="161886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DE09F-D575-4FF1-B042-85077D0F90ED}"/>
              </a:ext>
            </a:extLst>
          </p:cNvPr>
          <p:cNvSpPr txBox="1"/>
          <p:nvPr/>
        </p:nvSpPr>
        <p:spPr>
          <a:xfrm>
            <a:off x="6479268" y="161886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02F9E-FFF5-4ABE-95F9-EEFB634126DB}"/>
              </a:ext>
            </a:extLst>
          </p:cNvPr>
          <p:cNvSpPr txBox="1"/>
          <p:nvPr/>
        </p:nvSpPr>
        <p:spPr>
          <a:xfrm>
            <a:off x="755781" y="3216863"/>
            <a:ext cx="118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SNAP</a:t>
            </a:r>
          </a:p>
          <a:p>
            <a:pPr algn="ctr"/>
            <a:r>
              <a:rPr lang="en-US" sz="2000" dirty="0"/>
              <a:t>$15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76C48-457F-44CA-A338-86B96C55FA39}"/>
              </a:ext>
            </a:extLst>
          </p:cNvPr>
          <p:cNvSpPr txBox="1"/>
          <p:nvPr/>
        </p:nvSpPr>
        <p:spPr>
          <a:xfrm>
            <a:off x="2558662" y="3216863"/>
            <a:ext cx="1287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Market Bucks</a:t>
            </a:r>
          </a:p>
          <a:p>
            <a:pPr algn="ctr"/>
            <a:r>
              <a:rPr lang="en-US" sz="2000" dirty="0"/>
              <a:t>$10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07AC2-AAEF-4637-8FE2-9D107E93E031}"/>
              </a:ext>
            </a:extLst>
          </p:cNvPr>
          <p:cNvSpPr txBox="1"/>
          <p:nvPr/>
        </p:nvSpPr>
        <p:spPr>
          <a:xfrm>
            <a:off x="4361544" y="3216863"/>
            <a:ext cx="2017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Produce Market Bucks</a:t>
            </a:r>
          </a:p>
          <a:p>
            <a:pPr algn="ctr"/>
            <a:r>
              <a:rPr lang="en-US" sz="2000" dirty="0"/>
              <a:t>$10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5A546-F4AE-4695-8FAE-47C83B851CFE}"/>
              </a:ext>
            </a:extLst>
          </p:cNvPr>
          <p:cNvSpPr txBox="1"/>
          <p:nvPr/>
        </p:nvSpPr>
        <p:spPr>
          <a:xfrm>
            <a:off x="6932644" y="3216863"/>
            <a:ext cx="158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Total to spend</a:t>
            </a:r>
          </a:p>
          <a:p>
            <a:pPr algn="ctr"/>
            <a:r>
              <a:rPr lang="en-US" sz="2000" dirty="0"/>
              <a:t>$35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04553-E783-464D-B949-4BC89223722F}"/>
              </a:ext>
            </a:extLst>
          </p:cNvPr>
          <p:cNvSpPr txBox="1"/>
          <p:nvPr/>
        </p:nvSpPr>
        <p:spPr>
          <a:xfrm>
            <a:off x="2105285" y="332458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6B2F9E-2D2D-47EB-8B3D-BF0693F395E3}"/>
              </a:ext>
            </a:extLst>
          </p:cNvPr>
          <p:cNvSpPr txBox="1"/>
          <p:nvPr/>
        </p:nvSpPr>
        <p:spPr>
          <a:xfrm>
            <a:off x="3908166" y="332458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66D0E-313C-4A71-9549-3E5FFF63F6D2}"/>
              </a:ext>
            </a:extLst>
          </p:cNvPr>
          <p:cNvSpPr txBox="1"/>
          <p:nvPr/>
        </p:nvSpPr>
        <p:spPr>
          <a:xfrm>
            <a:off x="6479268" y="332458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9303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5659-057C-61F5-159B-8B4DA494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AC43D-BDC3-AA23-DE3B-2F4E13656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93027-D4EA-B8BB-0EE1-A16CB52E7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29"/>
          <a:stretch/>
        </p:blipFill>
        <p:spPr>
          <a:xfrm>
            <a:off x="2658519" y="268510"/>
            <a:ext cx="3826962" cy="3962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A02D7-771D-5B41-3563-C9B464ED513C}"/>
              </a:ext>
            </a:extLst>
          </p:cNvPr>
          <p:cNvSpPr txBox="1"/>
          <p:nvPr/>
        </p:nvSpPr>
        <p:spPr>
          <a:xfrm>
            <a:off x="457199" y="4230595"/>
            <a:ext cx="822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Find a market: </a:t>
            </a:r>
            <a:r>
              <a:rPr lang="en-US" dirty="0">
                <a:hlinkClick r:id="rId3"/>
              </a:rPr>
              <a:t>https://www.hungersolutions.org/programs/market-bucks/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9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7757-48B2-4763-9A9B-0005817F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88" y="171451"/>
            <a:ext cx="8229600" cy="857250"/>
          </a:xfrm>
        </p:spPr>
        <p:txBody>
          <a:bodyPr/>
          <a:lstStyle/>
          <a:p>
            <a:r>
              <a:rPr lang="en-US" dirty="0"/>
              <a:t>Market Bucks 2023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F6530-92F5-4918-9584-15A11A49F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88" y="1200151"/>
            <a:ext cx="3692862" cy="280035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Roboto" panose="02000000000000000000" pitchFamily="2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$462,567 in SNAP </a:t>
            </a:r>
          </a:p>
          <a:p>
            <a:pPr marL="342900" indent="-342900">
              <a:buFont typeface="Roboto" panose="02000000000000000000" pitchFamily="2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$299,832 in Market   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	Bucks</a:t>
            </a:r>
          </a:p>
          <a:p>
            <a:pPr marL="342900" indent="-342900">
              <a:buFont typeface="Roboto" panose="02000000000000000000" pitchFamily="2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$281,040 in Produce Market  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   Bucks</a:t>
            </a:r>
          </a:p>
          <a:p>
            <a:pPr marL="342900" indent="-342900">
              <a:buFont typeface="Roboto" panose="02000000000000000000" pitchFamily="2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</a:rPr>
              <a:t>108 farmers market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locations</a:t>
            </a:r>
          </a:p>
          <a:p>
            <a:pPr marL="342900" indent="-342900">
              <a:buFont typeface="Roboto" panose="02000000000000000000" pitchFamily="2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42,929 transactions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+mn-lt"/>
              </a:rPr>
              <a:t>Nearly $1 million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 economic impact of the incentive spending alone</a:t>
            </a:r>
          </a:p>
        </p:txBody>
      </p:sp>
      <p:pic>
        <p:nvPicPr>
          <p:cNvPr id="6" name="Content Placeholder 5" descr="A picture containing person, marketplace, colorful&#10;&#10;Description automatically generated">
            <a:extLst>
              <a:ext uri="{FF2B5EF4-FFF2-40B4-BE49-F238E27FC236}">
                <a16:creationId xmlns:a16="http://schemas.microsoft.com/office/drawing/2014/main" id="{F31DCBC2-324B-4702-9A3A-21F1767F06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11769" y="0"/>
            <a:ext cx="7239001" cy="4826000"/>
          </a:xfrm>
        </p:spPr>
      </p:pic>
    </p:spTree>
    <p:extLst>
      <p:ext uri="{BB962C8B-B14F-4D97-AF65-F5344CB8AC3E}">
        <p14:creationId xmlns:p14="http://schemas.microsoft.com/office/powerpoint/2010/main" val="26132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FF5E-7C79-47E5-B7C3-FF0973CB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Redemptions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10616E5-2B8F-4C5F-8F68-AC17A7BF48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41096"/>
              </p:ext>
            </p:extLst>
          </p:nvPr>
        </p:nvGraphicFramePr>
        <p:xfrm>
          <a:off x="457200" y="1200149"/>
          <a:ext cx="8229600" cy="336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842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0F4A6-7911-4C36-A34D-E6558637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Bucks Redemptions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90A0F3CC-15C4-437D-B1F0-B889033EF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510690"/>
              </p:ext>
            </p:extLst>
          </p:nvPr>
        </p:nvGraphicFramePr>
        <p:xfrm>
          <a:off x="457200" y="894945"/>
          <a:ext cx="8229600" cy="361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147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F7196-3011-173F-D967-166BC8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Market Bucks redemptions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1331AD-53CB-E376-FEED-19AB4D125D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159810"/>
              </p:ext>
            </p:extLst>
          </p:nvPr>
        </p:nvGraphicFramePr>
        <p:xfrm>
          <a:off x="457200" y="1200149"/>
          <a:ext cx="8229600" cy="334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659ADE-EE2D-008C-B267-9DBA4C0C0C73}"/>
              </a:ext>
            </a:extLst>
          </p:cNvPr>
          <p:cNvSpPr txBox="1"/>
          <p:nvPr/>
        </p:nvSpPr>
        <p:spPr>
          <a:xfrm>
            <a:off x="616857" y="4470400"/>
            <a:ext cx="8142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 2022 &amp; 2023 include both Market Bucks and Produce Market Bucks redemptions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9984F-43A0-C3DC-3F8F-7BA9770239E2}"/>
              </a:ext>
            </a:extLst>
          </p:cNvPr>
          <p:cNvSpPr txBox="1"/>
          <p:nvPr/>
        </p:nvSpPr>
        <p:spPr>
          <a:xfrm>
            <a:off x="5087257" y="4175825"/>
            <a:ext cx="261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37189-D596-8367-53D0-85807AA038E0}"/>
              </a:ext>
            </a:extLst>
          </p:cNvPr>
          <p:cNvSpPr txBox="1"/>
          <p:nvPr/>
        </p:nvSpPr>
        <p:spPr>
          <a:xfrm>
            <a:off x="5725885" y="4162623"/>
            <a:ext cx="261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62846"/>
      </p:ext>
    </p:extLst>
  </p:cSld>
  <p:clrMapOvr>
    <a:masterClrMapping/>
  </p:clrMapOvr>
</p:sld>
</file>

<file path=ppt/theme/theme1.xml><?xml version="1.0" encoding="utf-8"?>
<a:theme xmlns:a="http://schemas.openxmlformats.org/drawingml/2006/main" name="HSMTheme">
  <a:themeElements>
    <a:clrScheme name="HSM">
      <a:dk1>
        <a:sysClr val="windowText" lastClr="000000"/>
      </a:dk1>
      <a:lt1>
        <a:sysClr val="window" lastClr="FFFFFF"/>
      </a:lt1>
      <a:dk2>
        <a:srgbClr val="3F3E29"/>
      </a:dk2>
      <a:lt2>
        <a:srgbClr val="FFF6DC"/>
      </a:lt2>
      <a:accent1>
        <a:srgbClr val="8CC63F"/>
      </a:accent1>
      <a:accent2>
        <a:srgbClr val="78A22F"/>
      </a:accent2>
      <a:accent3>
        <a:srgbClr val="566C11"/>
      </a:accent3>
      <a:accent4>
        <a:srgbClr val="4A4A30"/>
      </a:accent4>
      <a:accent5>
        <a:srgbClr val="D06F1A"/>
      </a:accent5>
      <a:accent6>
        <a:srgbClr val="E8954A"/>
      </a:accent6>
      <a:hlink>
        <a:srgbClr val="0000FF"/>
      </a:hlink>
      <a:folHlink>
        <a:srgbClr val="800080"/>
      </a:folHlink>
    </a:clrScheme>
    <a:fontScheme name="Custom 1">
      <a:majorFont>
        <a:latin typeface="Yanone Kaffeesatz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MTheme" id="{B2058359-E089-4B52-B0F3-A719E024D9A7}" vid="{F9945370-6ADB-4F5B-8429-70F8DE393C9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22477</TotalTime>
  <Words>387</Words>
  <Application>Microsoft Office PowerPoint</Application>
  <PresentationFormat>On-screen Show (16:9)</PresentationFormat>
  <Paragraphs>69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Yanone Kaffeesatz</vt:lpstr>
      <vt:lpstr>Roboto</vt:lpstr>
      <vt:lpstr>Arial</vt:lpstr>
      <vt:lpstr>Wingdings</vt:lpstr>
      <vt:lpstr>Calibri</vt:lpstr>
      <vt:lpstr>HSMTheme</vt:lpstr>
      <vt:lpstr>Market Bucks 2023 Update</vt:lpstr>
      <vt:lpstr>Market Bucks </vt:lpstr>
      <vt:lpstr>How Market Bucks work</vt:lpstr>
      <vt:lpstr>How it works</vt:lpstr>
      <vt:lpstr>PowerPoint Presentation</vt:lpstr>
      <vt:lpstr>Market Bucks 2023 </vt:lpstr>
      <vt:lpstr>SNAP Redemptions</vt:lpstr>
      <vt:lpstr>Market Bucks Redemptions</vt:lpstr>
      <vt:lpstr>Monthly Market Bucks redemptions</vt:lpstr>
      <vt:lpstr>Coming in 2024</vt:lpstr>
      <vt:lpstr>Getting signed up 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Themes</dc:title>
  <dc:creator>Jill Westfall</dc:creator>
  <cp:lastModifiedBy>Kathy Zeman</cp:lastModifiedBy>
  <cp:revision>21</cp:revision>
  <cp:lastPrinted>2022-07-18T16:25:37Z</cp:lastPrinted>
  <dcterms:modified xsi:type="dcterms:W3CDTF">2023-12-05T03:42:15Z</dcterms:modified>
</cp:coreProperties>
</file>